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 id="2147484073" r:id="rId2"/>
  </p:sldMasterIdLst>
  <p:notesMasterIdLst>
    <p:notesMasterId r:id="rId43"/>
  </p:notesMasterIdLst>
  <p:sldIdLst>
    <p:sldId id="256" r:id="rId3"/>
    <p:sldId id="409" r:id="rId4"/>
    <p:sldId id="481" r:id="rId5"/>
    <p:sldId id="482" r:id="rId6"/>
    <p:sldId id="483" r:id="rId7"/>
    <p:sldId id="484" r:id="rId8"/>
    <p:sldId id="485" r:id="rId9"/>
    <p:sldId id="486" r:id="rId10"/>
    <p:sldId id="487" r:id="rId11"/>
    <p:sldId id="488" r:id="rId12"/>
    <p:sldId id="489" r:id="rId13"/>
    <p:sldId id="490" r:id="rId14"/>
    <p:sldId id="491" r:id="rId15"/>
    <p:sldId id="493" r:id="rId16"/>
    <p:sldId id="510" r:id="rId17"/>
    <p:sldId id="511" r:id="rId18"/>
    <p:sldId id="492" r:id="rId19"/>
    <p:sldId id="494" r:id="rId20"/>
    <p:sldId id="495" r:id="rId21"/>
    <p:sldId id="496" r:id="rId22"/>
    <p:sldId id="513" r:id="rId23"/>
    <p:sldId id="497" r:id="rId24"/>
    <p:sldId id="506" r:id="rId25"/>
    <p:sldId id="507" r:id="rId26"/>
    <p:sldId id="508" r:id="rId27"/>
    <p:sldId id="498" r:id="rId28"/>
    <p:sldId id="509" r:id="rId29"/>
    <p:sldId id="499" r:id="rId30"/>
    <p:sldId id="512" r:id="rId31"/>
    <p:sldId id="500" r:id="rId32"/>
    <p:sldId id="514" r:id="rId33"/>
    <p:sldId id="501" r:id="rId34"/>
    <p:sldId id="515" r:id="rId35"/>
    <p:sldId id="516" r:id="rId36"/>
    <p:sldId id="518" r:id="rId37"/>
    <p:sldId id="517" r:id="rId38"/>
    <p:sldId id="503" r:id="rId39"/>
    <p:sldId id="502" r:id="rId40"/>
    <p:sldId id="505" r:id="rId41"/>
    <p:sldId id="504"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Средний стиль 3 - акцент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24" autoAdjust="0"/>
    <p:restoredTop sz="99389" autoAdjust="0"/>
  </p:normalViewPr>
  <p:slideViewPr>
    <p:cSldViewPr>
      <p:cViewPr varScale="1">
        <p:scale>
          <a:sx n="84" d="100"/>
          <a:sy n="84" d="100"/>
        </p:scale>
        <p:origin x="97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855F7655-2F5B-4CA8-ADB5-314763E72A67}" type="datetimeFigureOut">
              <a:rPr lang="ru-RU"/>
              <a:pPr>
                <a:defRPr/>
              </a:pPr>
              <a:t>16.10.2023</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BCCAB91-95A2-4E24-B875-39A7E89E3EFE}"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pPr>
              <a:defRPr/>
            </a:pPr>
            <a:fld id="{2C006CD6-0846-4E02-9178-F05285C3EA14}" type="datetimeFigureOut">
              <a:rPr lang="en-US"/>
              <a:pPr>
                <a:defRPr/>
              </a:pPr>
              <a:t>10/16/2023</a:t>
            </a:fld>
            <a:endParaRPr lang="en-US" sz="1600" dirty="0"/>
          </a:p>
        </p:txBody>
      </p:sp>
      <p:sp>
        <p:nvSpPr>
          <p:cNvPr id="5" name="Нижний колонтитул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Номер слайда 5"/>
          <p:cNvSpPr>
            <a:spLocks noGrp="1"/>
          </p:cNvSpPr>
          <p:nvPr>
            <p:ph type="sldNum" sz="quarter" idx="12"/>
          </p:nvPr>
        </p:nvSpPr>
        <p:spPr/>
        <p:txBody>
          <a:bodyPr/>
          <a:lstStyle>
            <a:lvl1pPr algn="r">
              <a:defRPr/>
            </a:lvl1pPr>
          </a:lstStyle>
          <a:p>
            <a:pPr>
              <a:defRPr/>
            </a:pPr>
            <a:fld id="{F5915385-D7B8-4635-B7BA-639C8B5E1742}" type="slidenum">
              <a:rPr lang="en-US" altLang="ru-RU"/>
              <a:pPr>
                <a:defRPr/>
              </a:pPr>
              <a:t>‹#›</a:t>
            </a:fld>
            <a:endParaRPr lang="en-US" altLang="ru-RU"/>
          </a:p>
        </p:txBody>
      </p:sp>
    </p:spTree>
    <p:extLst>
      <p:ext uri="{BB962C8B-B14F-4D97-AF65-F5344CB8AC3E}">
        <p14:creationId xmlns:p14="http://schemas.microsoft.com/office/powerpoint/2010/main" val="395191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9DD5B2B0-14CD-4B7A-A7BA-117612FEA45A}"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p>
        </p:txBody>
      </p:sp>
      <p:sp>
        <p:nvSpPr>
          <p:cNvPr id="6" name="Номер слайда 5"/>
          <p:cNvSpPr>
            <a:spLocks noGrp="1"/>
          </p:cNvSpPr>
          <p:nvPr>
            <p:ph type="sldNum" sz="quarter" idx="12"/>
          </p:nvPr>
        </p:nvSpPr>
        <p:spPr/>
        <p:txBody>
          <a:bodyPr/>
          <a:lstStyle>
            <a:lvl1pPr>
              <a:defRPr/>
            </a:lvl1pPr>
          </a:lstStyle>
          <a:p>
            <a:pPr>
              <a:defRPr/>
            </a:pPr>
            <a:fld id="{18FED7D6-CCFA-40F9-B808-54529035089E}"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153007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796D9EC6-474F-4C4A-8DEB-A3445479192B}"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p>
        </p:txBody>
      </p:sp>
      <p:sp>
        <p:nvSpPr>
          <p:cNvPr id="6" name="Номер слайда 5"/>
          <p:cNvSpPr>
            <a:spLocks noGrp="1"/>
          </p:cNvSpPr>
          <p:nvPr>
            <p:ph type="sldNum" sz="quarter" idx="12"/>
          </p:nvPr>
        </p:nvSpPr>
        <p:spPr/>
        <p:txBody>
          <a:bodyPr/>
          <a:lstStyle>
            <a:lvl1pPr>
              <a:defRPr/>
            </a:lvl1pPr>
          </a:lstStyle>
          <a:p>
            <a:pPr>
              <a:defRPr/>
            </a:pPr>
            <a:fld id="{B2DD23A0-38CB-4295-9DDA-AC516C06CA43}"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2966029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pPr>
              <a:defRPr/>
            </a:pPr>
            <a:fld id="{CD770D29-6F5B-4148-917F-660D27B5EF15}" type="datetimeFigureOut">
              <a:rPr lang="en-US"/>
              <a:pPr>
                <a:defRPr/>
              </a:pPr>
              <a:t>10/16/2023</a:t>
            </a:fld>
            <a:endParaRPr lang="en-US" sz="1600" dirty="0"/>
          </a:p>
        </p:txBody>
      </p:sp>
      <p:sp>
        <p:nvSpPr>
          <p:cNvPr id="5" name="Нижний колонтитул 4"/>
          <p:cNvSpPr>
            <a:spLocks noGrp="1"/>
          </p:cNvSpPr>
          <p:nvPr>
            <p:ph type="ftr" sz="quarter" idx="11"/>
          </p:nvPr>
        </p:nvSpPr>
        <p:spPr/>
        <p:txBody>
          <a:bodyPr/>
          <a:lstStyle>
            <a:lvl1pPr algn="ctr">
              <a:defRPr sz="1200">
                <a:solidFill>
                  <a:schemeClr val="tx1">
                    <a:tint val="75000"/>
                  </a:schemeClr>
                </a:solidFill>
              </a:defRPr>
            </a:lvl1pPr>
          </a:lstStyle>
          <a:p>
            <a:pPr>
              <a:defRPr/>
            </a:pPr>
            <a:endParaRPr lang="en-US"/>
          </a:p>
        </p:txBody>
      </p:sp>
      <p:sp>
        <p:nvSpPr>
          <p:cNvPr id="6" name="Номер слайда 5"/>
          <p:cNvSpPr>
            <a:spLocks noGrp="1"/>
          </p:cNvSpPr>
          <p:nvPr>
            <p:ph type="sldNum" sz="quarter" idx="12"/>
          </p:nvPr>
        </p:nvSpPr>
        <p:spPr/>
        <p:txBody>
          <a:bodyPr/>
          <a:lstStyle>
            <a:lvl1pPr algn="r">
              <a:defRPr/>
            </a:lvl1pPr>
          </a:lstStyle>
          <a:p>
            <a:pPr>
              <a:defRPr/>
            </a:pPr>
            <a:fld id="{E091DF91-CD6F-4EF1-8FCD-DA2798A95F43}" type="slidenum">
              <a:rPr lang="en-US" altLang="ru-RU"/>
              <a:pPr>
                <a:defRPr/>
              </a:pPr>
              <a:t>‹#›</a:t>
            </a:fld>
            <a:endParaRPr lang="en-US" altLang="ru-RU"/>
          </a:p>
        </p:txBody>
      </p:sp>
    </p:spTree>
    <p:extLst>
      <p:ext uri="{BB962C8B-B14F-4D97-AF65-F5344CB8AC3E}">
        <p14:creationId xmlns:p14="http://schemas.microsoft.com/office/powerpoint/2010/main" val="3084671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46134D96-0E88-4534-A399-A2A435F22C66}"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p>
        </p:txBody>
      </p:sp>
      <p:sp>
        <p:nvSpPr>
          <p:cNvPr id="6" name="Номер слайда 5"/>
          <p:cNvSpPr>
            <a:spLocks noGrp="1"/>
          </p:cNvSpPr>
          <p:nvPr>
            <p:ph type="sldNum" sz="quarter" idx="12"/>
          </p:nvPr>
        </p:nvSpPr>
        <p:spPr/>
        <p:txBody>
          <a:bodyPr/>
          <a:lstStyle>
            <a:lvl1pPr>
              <a:defRPr/>
            </a:lvl1pPr>
          </a:lstStyle>
          <a:p>
            <a:pPr>
              <a:defRPr/>
            </a:pPr>
            <a:fld id="{8CCE89F8-4C29-45AA-8DCB-27A6B30BAE57}"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2253701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pPr>
              <a:defRPr/>
            </a:pPr>
            <a:fld id="{EC19A658-B79B-483F-9946-D9833F8C4108}"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p>
        </p:txBody>
      </p:sp>
      <p:sp>
        <p:nvSpPr>
          <p:cNvPr id="6" name="Номер слайда 5"/>
          <p:cNvSpPr>
            <a:spLocks noGrp="1"/>
          </p:cNvSpPr>
          <p:nvPr>
            <p:ph type="sldNum" sz="quarter" idx="12"/>
          </p:nvPr>
        </p:nvSpPr>
        <p:spPr/>
        <p:txBody>
          <a:bodyPr/>
          <a:lstStyle>
            <a:lvl1pPr>
              <a:defRPr/>
            </a:lvl1pPr>
          </a:lstStyle>
          <a:p>
            <a:pPr>
              <a:defRPr/>
            </a:pPr>
            <a:fld id="{BD8EF4DE-20E6-4D79-A379-798966A2796D}"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2033913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3"/>
          <p:cNvSpPr>
            <a:spLocks noGrp="1"/>
          </p:cNvSpPr>
          <p:nvPr>
            <p:ph type="dt" sz="half" idx="10"/>
          </p:nvPr>
        </p:nvSpPr>
        <p:spPr/>
        <p:txBody>
          <a:bodyPr/>
          <a:lstStyle>
            <a:lvl1pPr>
              <a:defRPr/>
            </a:lvl1pPr>
          </a:lstStyle>
          <a:p>
            <a:pPr>
              <a:defRPr/>
            </a:pPr>
            <a:fld id="{B4A19634-7AC1-44C7-BFCA-7FDD17FF7202}" type="datetimeFigureOut">
              <a:rPr lang="en-US"/>
              <a:pPr>
                <a:defRPr/>
              </a:pPr>
              <a:t>10/16/2023</a:t>
            </a:fld>
            <a:endParaRPr lang="en-US" sz="1400" dirty="0">
              <a:solidFill>
                <a:schemeClr val="tx2"/>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en-US"/>
          </a:p>
        </p:txBody>
      </p:sp>
      <p:sp>
        <p:nvSpPr>
          <p:cNvPr id="7" name="Номер слайда 5"/>
          <p:cNvSpPr>
            <a:spLocks noGrp="1"/>
          </p:cNvSpPr>
          <p:nvPr>
            <p:ph type="sldNum" sz="quarter" idx="12"/>
          </p:nvPr>
        </p:nvSpPr>
        <p:spPr/>
        <p:txBody>
          <a:bodyPr/>
          <a:lstStyle>
            <a:lvl1pPr>
              <a:defRPr/>
            </a:lvl1pPr>
          </a:lstStyle>
          <a:p>
            <a:pPr>
              <a:defRPr/>
            </a:pPr>
            <a:fld id="{0A5A8E37-D47D-42DA-951C-1D275C98575C}"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1059521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p:cNvSpPr>
            <a:spLocks noGrp="1"/>
          </p:cNvSpPr>
          <p:nvPr>
            <p:ph type="dt" sz="half" idx="10"/>
          </p:nvPr>
        </p:nvSpPr>
        <p:spPr/>
        <p:txBody>
          <a:bodyPr/>
          <a:lstStyle>
            <a:lvl1pPr>
              <a:defRPr/>
            </a:lvl1pPr>
          </a:lstStyle>
          <a:p>
            <a:pPr>
              <a:defRPr/>
            </a:pPr>
            <a:fld id="{9EF47C85-6328-4277-B20A-FF9FEEFBCDD6}" type="datetimeFigureOut">
              <a:rPr lang="en-US"/>
              <a:pPr>
                <a:defRPr/>
              </a:pPr>
              <a:t>10/16/2023</a:t>
            </a:fld>
            <a:endParaRPr lang="en-US" sz="1400" dirty="0">
              <a:solidFill>
                <a:schemeClr val="tx2"/>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en-US"/>
          </a:p>
        </p:txBody>
      </p:sp>
      <p:sp>
        <p:nvSpPr>
          <p:cNvPr id="9" name="Номер слайда 5"/>
          <p:cNvSpPr>
            <a:spLocks noGrp="1"/>
          </p:cNvSpPr>
          <p:nvPr>
            <p:ph type="sldNum" sz="quarter" idx="12"/>
          </p:nvPr>
        </p:nvSpPr>
        <p:spPr/>
        <p:txBody>
          <a:bodyPr/>
          <a:lstStyle>
            <a:lvl1pPr>
              <a:defRPr/>
            </a:lvl1pPr>
          </a:lstStyle>
          <a:p>
            <a:pPr>
              <a:defRPr/>
            </a:pPr>
            <a:fld id="{6A9A8A46-D0C8-4464-A84F-CF1B3DD348B0}"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3824208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3"/>
          <p:cNvSpPr>
            <a:spLocks noGrp="1"/>
          </p:cNvSpPr>
          <p:nvPr>
            <p:ph type="dt" sz="half" idx="10"/>
          </p:nvPr>
        </p:nvSpPr>
        <p:spPr/>
        <p:txBody>
          <a:bodyPr/>
          <a:lstStyle>
            <a:lvl1pPr>
              <a:defRPr/>
            </a:lvl1pPr>
          </a:lstStyle>
          <a:p>
            <a:pPr>
              <a:defRPr/>
            </a:pPr>
            <a:fld id="{820D202B-F92A-4315-9B29-DAEEEBBE01A2}" type="datetimeFigureOut">
              <a:rPr lang="en-US"/>
              <a:pPr>
                <a:defRPr/>
              </a:pPr>
              <a:t>10/16/2023</a:t>
            </a:fld>
            <a:endParaRPr lang="en-US" sz="1400" dirty="0">
              <a:solidFill>
                <a:schemeClr val="tx2"/>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en-US"/>
          </a:p>
        </p:txBody>
      </p:sp>
      <p:sp>
        <p:nvSpPr>
          <p:cNvPr id="5" name="Номер слайда 5"/>
          <p:cNvSpPr>
            <a:spLocks noGrp="1"/>
          </p:cNvSpPr>
          <p:nvPr>
            <p:ph type="sldNum" sz="quarter" idx="12"/>
          </p:nvPr>
        </p:nvSpPr>
        <p:spPr/>
        <p:txBody>
          <a:bodyPr/>
          <a:lstStyle>
            <a:lvl1pPr>
              <a:defRPr/>
            </a:lvl1pPr>
          </a:lstStyle>
          <a:p>
            <a:pPr>
              <a:defRPr/>
            </a:pPr>
            <a:fld id="{03F3A8D4-CA8D-4EB6-937A-24F597EA3587}"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1625053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A08F45F2-44F1-4624-8ACF-CE2FF2EB01B4}" type="datetimeFigureOut">
              <a:rPr lang="en-US"/>
              <a:pPr>
                <a:defRPr/>
              </a:pPr>
              <a:t>10/16/2023</a:t>
            </a:fld>
            <a:endParaRPr lang="en-US" sz="1400" dirty="0">
              <a:solidFill>
                <a:schemeClr val="tx2"/>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en-US"/>
          </a:p>
        </p:txBody>
      </p:sp>
      <p:sp>
        <p:nvSpPr>
          <p:cNvPr id="4" name="Номер слайда 5"/>
          <p:cNvSpPr>
            <a:spLocks noGrp="1"/>
          </p:cNvSpPr>
          <p:nvPr>
            <p:ph type="sldNum" sz="quarter" idx="12"/>
          </p:nvPr>
        </p:nvSpPr>
        <p:spPr/>
        <p:txBody>
          <a:bodyPr/>
          <a:lstStyle>
            <a:lvl1pPr>
              <a:defRPr/>
            </a:lvl1pPr>
          </a:lstStyle>
          <a:p>
            <a:pPr>
              <a:defRPr/>
            </a:pPr>
            <a:fld id="{07FD8B97-8689-420E-BC27-AEBCCCA3D443}"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4021152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384B2E2B-79EF-4FD1-BA40-9B16556CC102}" type="datetimeFigureOut">
              <a:rPr lang="en-US"/>
              <a:pPr>
                <a:defRPr/>
              </a:pPr>
              <a:t>10/16/2023</a:t>
            </a:fld>
            <a:endParaRPr lang="en-US" sz="1400" dirty="0">
              <a:solidFill>
                <a:schemeClr val="tx2"/>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en-US"/>
          </a:p>
        </p:txBody>
      </p:sp>
      <p:sp>
        <p:nvSpPr>
          <p:cNvPr id="7" name="Номер слайда 5"/>
          <p:cNvSpPr>
            <a:spLocks noGrp="1"/>
          </p:cNvSpPr>
          <p:nvPr>
            <p:ph type="sldNum" sz="quarter" idx="12"/>
          </p:nvPr>
        </p:nvSpPr>
        <p:spPr/>
        <p:txBody>
          <a:bodyPr/>
          <a:lstStyle>
            <a:lvl1pPr>
              <a:defRPr/>
            </a:lvl1pPr>
          </a:lstStyle>
          <a:p>
            <a:pPr>
              <a:defRPr/>
            </a:pPr>
            <a:fld id="{2AF69BEF-7F66-4135-AEB3-BDFA51A615B3}"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501348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D715DF86-AC0C-4D34-A7B1-0BFCC132FA89}"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p>
        </p:txBody>
      </p:sp>
      <p:sp>
        <p:nvSpPr>
          <p:cNvPr id="6" name="Номер слайда 5"/>
          <p:cNvSpPr>
            <a:spLocks noGrp="1"/>
          </p:cNvSpPr>
          <p:nvPr>
            <p:ph type="sldNum" sz="quarter" idx="12"/>
          </p:nvPr>
        </p:nvSpPr>
        <p:spPr/>
        <p:txBody>
          <a:bodyPr/>
          <a:lstStyle>
            <a:lvl1pPr>
              <a:defRPr/>
            </a:lvl1pPr>
          </a:lstStyle>
          <a:p>
            <a:pPr>
              <a:defRPr/>
            </a:pPr>
            <a:fld id="{7C427123-7FD1-45B9-A5FF-8CDEB4FCD6F3}"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27825379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A9DE03FC-46F5-4264-A7A9-1F131E32A917}" type="datetimeFigureOut">
              <a:rPr lang="en-US"/>
              <a:pPr>
                <a:defRPr/>
              </a:pPr>
              <a:t>10/16/2023</a:t>
            </a:fld>
            <a:endParaRPr lang="en-US" sz="1400" dirty="0">
              <a:solidFill>
                <a:schemeClr val="tx2"/>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en-US"/>
          </a:p>
        </p:txBody>
      </p:sp>
      <p:sp>
        <p:nvSpPr>
          <p:cNvPr id="7" name="Номер слайда 5"/>
          <p:cNvSpPr>
            <a:spLocks noGrp="1"/>
          </p:cNvSpPr>
          <p:nvPr>
            <p:ph type="sldNum" sz="quarter" idx="12"/>
          </p:nvPr>
        </p:nvSpPr>
        <p:spPr/>
        <p:txBody>
          <a:bodyPr/>
          <a:lstStyle>
            <a:lvl1pPr>
              <a:defRPr/>
            </a:lvl1pPr>
          </a:lstStyle>
          <a:p>
            <a:pPr>
              <a:defRPr/>
            </a:pPr>
            <a:fld id="{309B7CE4-CD42-4270-93E8-B340779F40BA}"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2976306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29689F1E-3F70-4AA4-9371-96873964B24C}"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p>
        </p:txBody>
      </p:sp>
      <p:sp>
        <p:nvSpPr>
          <p:cNvPr id="6" name="Номер слайда 5"/>
          <p:cNvSpPr>
            <a:spLocks noGrp="1"/>
          </p:cNvSpPr>
          <p:nvPr>
            <p:ph type="sldNum" sz="quarter" idx="12"/>
          </p:nvPr>
        </p:nvSpPr>
        <p:spPr/>
        <p:txBody>
          <a:bodyPr/>
          <a:lstStyle>
            <a:lvl1pPr>
              <a:defRPr/>
            </a:lvl1pPr>
          </a:lstStyle>
          <a:p>
            <a:pPr>
              <a:defRPr/>
            </a:pPr>
            <a:fld id="{03BBF34A-2783-42A2-AE0A-1BE25E27848F}"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2321376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8919A152-7EA1-4913-A9A7-11BF55CB1490}"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p>
        </p:txBody>
      </p:sp>
      <p:sp>
        <p:nvSpPr>
          <p:cNvPr id="6" name="Номер слайда 5"/>
          <p:cNvSpPr>
            <a:spLocks noGrp="1"/>
          </p:cNvSpPr>
          <p:nvPr>
            <p:ph type="sldNum" sz="quarter" idx="12"/>
          </p:nvPr>
        </p:nvSpPr>
        <p:spPr/>
        <p:txBody>
          <a:bodyPr/>
          <a:lstStyle>
            <a:lvl1pPr>
              <a:defRPr/>
            </a:lvl1pPr>
          </a:lstStyle>
          <a:p>
            <a:pPr>
              <a:defRPr/>
            </a:pPr>
            <a:fld id="{638EABFE-F822-40A1-A7A2-ACEA75A9D970}"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108797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pPr>
              <a:defRPr/>
            </a:pPr>
            <a:fld id="{7A9719D6-C83B-4EE2-BBF9-E4946DE93EA3}"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en-US"/>
          </a:p>
        </p:txBody>
      </p:sp>
      <p:sp>
        <p:nvSpPr>
          <p:cNvPr id="6" name="Номер слайда 5"/>
          <p:cNvSpPr>
            <a:spLocks noGrp="1"/>
          </p:cNvSpPr>
          <p:nvPr>
            <p:ph type="sldNum" sz="quarter" idx="12"/>
          </p:nvPr>
        </p:nvSpPr>
        <p:spPr/>
        <p:txBody>
          <a:bodyPr/>
          <a:lstStyle>
            <a:lvl1pPr>
              <a:defRPr/>
            </a:lvl1pPr>
          </a:lstStyle>
          <a:p>
            <a:pPr>
              <a:defRPr/>
            </a:pPr>
            <a:fld id="{4D903DC5-B436-4253-9BBD-D8D729A5790B}"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183812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3"/>
          <p:cNvSpPr>
            <a:spLocks noGrp="1"/>
          </p:cNvSpPr>
          <p:nvPr>
            <p:ph type="dt" sz="half" idx="10"/>
          </p:nvPr>
        </p:nvSpPr>
        <p:spPr/>
        <p:txBody>
          <a:bodyPr/>
          <a:lstStyle>
            <a:lvl1pPr>
              <a:defRPr/>
            </a:lvl1pPr>
          </a:lstStyle>
          <a:p>
            <a:pPr>
              <a:defRPr/>
            </a:pPr>
            <a:fld id="{50BFEFE2-8CA5-4EAF-94CB-29659F39785A}" type="datetimeFigureOut">
              <a:rPr lang="en-US"/>
              <a:pPr>
                <a:defRPr/>
              </a:pPr>
              <a:t>10/16/2023</a:t>
            </a:fld>
            <a:endParaRPr lang="en-US" sz="1400" dirty="0">
              <a:solidFill>
                <a:schemeClr val="tx2"/>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en-US"/>
          </a:p>
        </p:txBody>
      </p:sp>
      <p:sp>
        <p:nvSpPr>
          <p:cNvPr id="7" name="Номер слайда 5"/>
          <p:cNvSpPr>
            <a:spLocks noGrp="1"/>
          </p:cNvSpPr>
          <p:nvPr>
            <p:ph type="sldNum" sz="quarter" idx="12"/>
          </p:nvPr>
        </p:nvSpPr>
        <p:spPr/>
        <p:txBody>
          <a:bodyPr/>
          <a:lstStyle>
            <a:lvl1pPr>
              <a:defRPr/>
            </a:lvl1pPr>
          </a:lstStyle>
          <a:p>
            <a:pPr>
              <a:defRPr/>
            </a:pPr>
            <a:fld id="{694F5293-4CCC-4769-998B-B4C66F2FBFC6}"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2895006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p:cNvSpPr>
            <a:spLocks noGrp="1"/>
          </p:cNvSpPr>
          <p:nvPr>
            <p:ph type="dt" sz="half" idx="10"/>
          </p:nvPr>
        </p:nvSpPr>
        <p:spPr/>
        <p:txBody>
          <a:bodyPr/>
          <a:lstStyle>
            <a:lvl1pPr>
              <a:defRPr/>
            </a:lvl1pPr>
          </a:lstStyle>
          <a:p>
            <a:pPr>
              <a:defRPr/>
            </a:pPr>
            <a:fld id="{C73971CE-4126-470B-8047-13DA4C5EC278}" type="datetimeFigureOut">
              <a:rPr lang="en-US"/>
              <a:pPr>
                <a:defRPr/>
              </a:pPr>
              <a:t>10/16/2023</a:t>
            </a:fld>
            <a:endParaRPr lang="en-US" sz="1400" dirty="0">
              <a:solidFill>
                <a:schemeClr val="tx2"/>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en-US"/>
          </a:p>
        </p:txBody>
      </p:sp>
      <p:sp>
        <p:nvSpPr>
          <p:cNvPr id="9" name="Номер слайда 5"/>
          <p:cNvSpPr>
            <a:spLocks noGrp="1"/>
          </p:cNvSpPr>
          <p:nvPr>
            <p:ph type="sldNum" sz="quarter" idx="12"/>
          </p:nvPr>
        </p:nvSpPr>
        <p:spPr/>
        <p:txBody>
          <a:bodyPr/>
          <a:lstStyle>
            <a:lvl1pPr>
              <a:defRPr/>
            </a:lvl1pPr>
          </a:lstStyle>
          <a:p>
            <a:pPr>
              <a:defRPr/>
            </a:pPr>
            <a:fld id="{9B22A34C-085D-499C-BAF8-219B0D0D3CD3}"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320336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3"/>
          <p:cNvSpPr>
            <a:spLocks noGrp="1"/>
          </p:cNvSpPr>
          <p:nvPr>
            <p:ph type="dt" sz="half" idx="10"/>
          </p:nvPr>
        </p:nvSpPr>
        <p:spPr/>
        <p:txBody>
          <a:bodyPr/>
          <a:lstStyle>
            <a:lvl1pPr>
              <a:defRPr/>
            </a:lvl1pPr>
          </a:lstStyle>
          <a:p>
            <a:pPr>
              <a:defRPr/>
            </a:pPr>
            <a:fld id="{9A89525C-C135-4F65-9010-F3DBF48C3E3D}" type="datetimeFigureOut">
              <a:rPr lang="en-US"/>
              <a:pPr>
                <a:defRPr/>
              </a:pPr>
              <a:t>10/16/2023</a:t>
            </a:fld>
            <a:endParaRPr lang="en-US" sz="1400" dirty="0">
              <a:solidFill>
                <a:schemeClr val="tx2"/>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en-US"/>
          </a:p>
        </p:txBody>
      </p:sp>
      <p:sp>
        <p:nvSpPr>
          <p:cNvPr id="5" name="Номер слайда 5"/>
          <p:cNvSpPr>
            <a:spLocks noGrp="1"/>
          </p:cNvSpPr>
          <p:nvPr>
            <p:ph type="sldNum" sz="quarter" idx="12"/>
          </p:nvPr>
        </p:nvSpPr>
        <p:spPr/>
        <p:txBody>
          <a:bodyPr/>
          <a:lstStyle>
            <a:lvl1pPr>
              <a:defRPr/>
            </a:lvl1pPr>
          </a:lstStyle>
          <a:p>
            <a:pPr>
              <a:defRPr/>
            </a:pPr>
            <a:fld id="{6DC6C7CC-8A5D-4C76-B253-1D77DC60F5F2}"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2897298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39D7017E-5C81-41A2-8307-BEFF293F068B}" type="datetimeFigureOut">
              <a:rPr lang="en-US"/>
              <a:pPr>
                <a:defRPr/>
              </a:pPr>
              <a:t>10/16/2023</a:t>
            </a:fld>
            <a:endParaRPr lang="en-US" sz="1400" dirty="0">
              <a:solidFill>
                <a:schemeClr val="tx2"/>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en-US"/>
          </a:p>
        </p:txBody>
      </p:sp>
      <p:sp>
        <p:nvSpPr>
          <p:cNvPr id="4" name="Номер слайда 5"/>
          <p:cNvSpPr>
            <a:spLocks noGrp="1"/>
          </p:cNvSpPr>
          <p:nvPr>
            <p:ph type="sldNum" sz="quarter" idx="12"/>
          </p:nvPr>
        </p:nvSpPr>
        <p:spPr/>
        <p:txBody>
          <a:bodyPr/>
          <a:lstStyle>
            <a:lvl1pPr>
              <a:defRPr/>
            </a:lvl1pPr>
          </a:lstStyle>
          <a:p>
            <a:pPr>
              <a:defRPr/>
            </a:pPr>
            <a:fld id="{FA290249-8346-4DEE-A2E2-C8950061FECD}"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3020285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6F4E9FA3-3432-499A-BC36-D397D6E4FB90}" type="datetimeFigureOut">
              <a:rPr lang="en-US"/>
              <a:pPr>
                <a:defRPr/>
              </a:pPr>
              <a:t>10/16/2023</a:t>
            </a:fld>
            <a:endParaRPr lang="en-US" sz="1400" dirty="0">
              <a:solidFill>
                <a:schemeClr val="tx2"/>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en-US"/>
          </a:p>
        </p:txBody>
      </p:sp>
      <p:sp>
        <p:nvSpPr>
          <p:cNvPr id="7" name="Номер слайда 5"/>
          <p:cNvSpPr>
            <a:spLocks noGrp="1"/>
          </p:cNvSpPr>
          <p:nvPr>
            <p:ph type="sldNum" sz="quarter" idx="12"/>
          </p:nvPr>
        </p:nvSpPr>
        <p:spPr/>
        <p:txBody>
          <a:bodyPr/>
          <a:lstStyle>
            <a:lvl1pPr>
              <a:defRPr/>
            </a:lvl1pPr>
          </a:lstStyle>
          <a:p>
            <a:pPr>
              <a:defRPr/>
            </a:pPr>
            <a:fld id="{191D4680-C114-434A-AA57-90DB115729B1}"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188333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B25E22DD-EE9D-488A-97AE-9AC73F538DC9}" type="datetimeFigureOut">
              <a:rPr lang="en-US"/>
              <a:pPr>
                <a:defRPr/>
              </a:pPr>
              <a:t>10/16/2023</a:t>
            </a:fld>
            <a:endParaRPr lang="en-US" sz="1400" dirty="0">
              <a:solidFill>
                <a:schemeClr val="tx2"/>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en-US"/>
          </a:p>
        </p:txBody>
      </p:sp>
      <p:sp>
        <p:nvSpPr>
          <p:cNvPr id="7" name="Номер слайда 5"/>
          <p:cNvSpPr>
            <a:spLocks noGrp="1"/>
          </p:cNvSpPr>
          <p:nvPr>
            <p:ph type="sldNum" sz="quarter" idx="12"/>
          </p:nvPr>
        </p:nvSpPr>
        <p:spPr/>
        <p:txBody>
          <a:bodyPr/>
          <a:lstStyle>
            <a:lvl1pPr>
              <a:defRPr/>
            </a:lvl1pPr>
          </a:lstStyle>
          <a:p>
            <a:pPr>
              <a:defRPr/>
            </a:pPr>
            <a:fld id="{009F176E-F83C-41D5-A7DA-E5DBF369BAE7}" type="slidenum">
              <a:rPr lang="en-US" altLang="ru-RU"/>
              <a:pPr>
                <a:defRPr/>
              </a:pPr>
              <a:t>‹#›</a:t>
            </a:fld>
            <a:endParaRPr lang="en-US" altLang="ru-RU" sz="1600">
              <a:solidFill>
                <a:schemeClr val="tx2"/>
              </a:solidFill>
            </a:endParaRPr>
          </a:p>
        </p:txBody>
      </p:sp>
    </p:spTree>
    <p:extLst>
      <p:ext uri="{BB962C8B-B14F-4D97-AF65-F5344CB8AC3E}">
        <p14:creationId xmlns:p14="http://schemas.microsoft.com/office/powerpoint/2010/main" val="9238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4A42504E-0712-4B5D-BE31-9C572749A492}"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r" eaLnBrk="1" fontAlgn="auto" hangingPunct="1">
              <a:spcBef>
                <a:spcPts val="0"/>
              </a:spcBef>
              <a:spcAft>
                <a:spcPts val="0"/>
              </a:spcAft>
              <a:defRPr sz="1400">
                <a:solidFill>
                  <a:schemeClr val="tx2"/>
                </a:solidFill>
                <a:latin typeface="+mn-lt"/>
                <a:cs typeface="+mn-cs"/>
              </a:defRPr>
            </a:lvl1pPr>
          </a:lstStyle>
          <a:p>
            <a:pPr>
              <a:defRPr/>
            </a:pPr>
            <a:endParaRPr lang="en-US"/>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095913D9-3367-46EF-9A17-31CB79338F1E}" type="slidenum">
              <a:rPr lang="en-US" altLang="ru-RU"/>
              <a:pPr>
                <a:defRPr/>
              </a:pPr>
              <a:t>‹#›</a:t>
            </a:fld>
            <a:endParaRPr lang="en-US" altLang="ru-RU" sz="1600">
              <a:solidFill>
                <a:schemeClr val="tx2"/>
              </a:solidFill>
            </a:endParaRPr>
          </a:p>
        </p:txBody>
      </p:sp>
    </p:spTree>
  </p:cSld>
  <p:clrMap bg1="lt1" tx1="dk1" bg2="lt2" tx2="dk2" accent1="accent1" accent2="accent2" accent3="accent3" accent4="accent4" accent5="accent5" accent6="accent6" hlink="hlink" folHlink="folHlink"/>
  <p:sldLayoutIdLst>
    <p:sldLayoutId id="2147484203"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2051"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672F758B-166B-476A-BD20-C0D839B300B9}" type="datetimeFigureOut">
              <a:rPr lang="en-US"/>
              <a:pPr>
                <a:defRPr/>
              </a:pPr>
              <a:t>10/16/2023</a:t>
            </a:fld>
            <a:endParaRPr lang="en-US" sz="1400" dirty="0">
              <a:solidFill>
                <a:schemeClr val="tx2"/>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r" eaLnBrk="1" fontAlgn="auto" hangingPunct="1">
              <a:spcBef>
                <a:spcPts val="0"/>
              </a:spcBef>
              <a:spcAft>
                <a:spcPts val="0"/>
              </a:spcAft>
              <a:defRPr sz="1400">
                <a:solidFill>
                  <a:schemeClr val="tx2"/>
                </a:solidFill>
                <a:latin typeface="+mn-lt"/>
                <a:cs typeface="+mn-cs"/>
              </a:defRPr>
            </a:lvl1pPr>
          </a:lstStyle>
          <a:p>
            <a:pPr>
              <a:defRPr/>
            </a:pPr>
            <a:endParaRPr lang="en-US"/>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14F9B195-724E-4FAA-BD60-2DAE27D2472D}" type="slidenum">
              <a:rPr lang="en-US" altLang="ru-RU"/>
              <a:pPr>
                <a:defRPr/>
              </a:pPr>
              <a:t>‹#›</a:t>
            </a:fld>
            <a:endParaRPr lang="en-US" altLang="ru-RU" sz="1600">
              <a:solidFill>
                <a:schemeClr val="tx2"/>
              </a:solidFill>
            </a:endParaRPr>
          </a:p>
        </p:txBody>
      </p:sp>
    </p:spTree>
  </p:cSld>
  <p:clrMap bg1="lt1" tx1="dk1" bg2="lt2" tx2="dk2" accent1="accent1" accent2="accent2" accent3="accent3" accent4="accent4" accent5="accent5" accent6="accent6" hlink="hlink" folHlink="folHlink"/>
  <p:sldLayoutIdLst>
    <p:sldLayoutId id="2147484204"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hyperlink" Target="https://en.wikipedia.org/wiki/John_Gurdo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971600" y="1340768"/>
            <a:ext cx="7561262" cy="3816350"/>
          </a:xfrm>
        </p:spPr>
        <p:txBody>
          <a:bodyPr rtlCol="0">
            <a:normAutofit fontScale="32500" lnSpcReduction="20000"/>
          </a:bodyPr>
          <a:lstStyle/>
          <a:p>
            <a:pPr eaLnBrk="1" fontAlgn="auto" hangingPunct="1">
              <a:spcAft>
                <a:spcPts val="0"/>
              </a:spcAft>
              <a:buFont typeface="Arial" charset="0"/>
              <a:buNone/>
              <a:defRPr/>
            </a:pPr>
            <a:endParaRPr lang="en-US" sz="1200" b="1" dirty="0">
              <a:solidFill>
                <a:schemeClr val="accent5"/>
              </a:solidFill>
            </a:endParaRPr>
          </a:p>
          <a:p>
            <a:pPr eaLnBrk="1" fontAlgn="auto" hangingPunct="1">
              <a:spcAft>
                <a:spcPts val="0"/>
              </a:spcAft>
              <a:defRPr/>
            </a:pPr>
            <a:endParaRPr lang="en-US" sz="5100" b="1" dirty="0" smtClean="0">
              <a:solidFill>
                <a:schemeClr val="accent5"/>
              </a:solidFill>
            </a:endParaRPr>
          </a:p>
          <a:p>
            <a:pPr eaLnBrk="1" fontAlgn="auto" hangingPunct="1">
              <a:lnSpc>
                <a:spcPct val="134000"/>
              </a:lnSpc>
              <a:spcAft>
                <a:spcPts val="0"/>
              </a:spcAft>
              <a:defRPr/>
            </a:pPr>
            <a:r>
              <a:rPr lang="en-US" sz="12300" b="1" dirty="0" smtClean="0">
                <a:solidFill>
                  <a:schemeClr val="accent5"/>
                </a:solidFill>
              </a:rPr>
              <a:t>CLASSIFICATION OF A SYSTEM SIMULATION TYPES</a:t>
            </a:r>
            <a:endParaRPr lang="en-US" sz="2800" b="1" dirty="0" smtClean="0">
              <a:solidFill>
                <a:schemeClr val="accent5"/>
              </a:solidFill>
            </a:endParaRPr>
          </a:p>
          <a:p>
            <a:pPr algn="l" eaLnBrk="1" fontAlgn="auto" hangingPunct="1">
              <a:spcAft>
                <a:spcPts val="0"/>
              </a:spcAft>
              <a:defRPr/>
            </a:pPr>
            <a:endParaRPr lang="en-US" sz="2800" b="1" dirty="0">
              <a:solidFill>
                <a:schemeClr val="accent5"/>
              </a:solidFill>
            </a:endParaRPr>
          </a:p>
          <a:p>
            <a:pPr algn="l" eaLnBrk="1" fontAlgn="auto" hangingPunct="1">
              <a:spcAft>
                <a:spcPts val="0"/>
              </a:spcAft>
              <a:defRPr/>
            </a:pPr>
            <a:endParaRPr lang="en-US" sz="2800" b="1" dirty="0" smtClean="0">
              <a:solidFill>
                <a:schemeClr val="accent5"/>
              </a:solidFill>
            </a:endParaRPr>
          </a:p>
          <a:p>
            <a:pPr algn="l" eaLnBrk="1" fontAlgn="auto" hangingPunct="1">
              <a:spcAft>
                <a:spcPts val="0"/>
              </a:spcAft>
              <a:defRPr/>
            </a:pPr>
            <a:endParaRPr lang="en-US" sz="2800" b="1" dirty="0" smtClean="0">
              <a:solidFill>
                <a:schemeClr val="accent5"/>
              </a:solidFill>
            </a:endParaRPr>
          </a:p>
          <a:p>
            <a:pPr eaLnBrk="1" fontAlgn="auto" hangingPunct="1">
              <a:spcAft>
                <a:spcPts val="0"/>
              </a:spcAft>
              <a:defRPr/>
            </a:pPr>
            <a:r>
              <a:rPr lang="en-US" sz="5500" b="1" dirty="0" smtClean="0">
                <a:solidFill>
                  <a:srgbClr val="000000"/>
                </a:solidFill>
              </a:rPr>
              <a:t>Dr. SERHII SERDIUK</a:t>
            </a:r>
          </a:p>
          <a:p>
            <a:pPr eaLnBrk="1" fontAlgn="auto" hangingPunct="1">
              <a:spcAft>
                <a:spcPts val="0"/>
              </a:spcAft>
              <a:defRPr/>
            </a:pPr>
            <a:endParaRPr lang="en-US" sz="5500" b="1" dirty="0">
              <a:solidFill>
                <a:srgbClr val="000000"/>
              </a:solidFill>
            </a:endParaRPr>
          </a:p>
          <a:p>
            <a:pPr eaLnBrk="1" fontAlgn="auto" hangingPunct="1">
              <a:spcAft>
                <a:spcPts val="0"/>
              </a:spcAft>
              <a:defRPr/>
            </a:pPr>
            <a:r>
              <a:rPr lang="en-US" sz="5500" b="1" dirty="0" smtClean="0">
                <a:solidFill>
                  <a:srgbClr val="000000"/>
                </a:solidFill>
              </a:rPr>
              <a:t>e-mail: sjs8152@psu.edu	</a:t>
            </a:r>
            <a:endParaRPr lang="en-US" sz="5500" b="1" dirty="0">
              <a:solidFill>
                <a:srgbClr val="000000"/>
              </a:solidFill>
            </a:endParaRPr>
          </a:p>
          <a:p>
            <a:pPr eaLnBrk="1" fontAlgn="auto" hangingPunct="1">
              <a:spcAft>
                <a:spcPts val="0"/>
              </a:spcAft>
              <a:defRPr/>
            </a:pPr>
            <a:endParaRPr lang="en-US" sz="2800" b="1" dirty="0" smtClean="0">
              <a:solidFill>
                <a:schemeClr val="accent5"/>
              </a:solidFill>
            </a:endParaRPr>
          </a:p>
          <a:p>
            <a:pPr algn="l" eaLnBrk="1" fontAlgn="auto" hangingPunct="1">
              <a:spcAft>
                <a:spcPts val="0"/>
              </a:spcAft>
              <a:defRPr/>
            </a:pPr>
            <a:endParaRPr lang="uk-UA" sz="4900" b="1" dirty="0">
              <a:solidFill>
                <a:schemeClr val="accent5"/>
              </a:solidFill>
            </a:endParaRPr>
          </a:p>
          <a:p>
            <a:pPr eaLnBrk="1" fontAlgn="auto" hangingPunct="1">
              <a:spcAft>
                <a:spcPts val="0"/>
              </a:spcAft>
              <a:buFont typeface="Arial" charset="0"/>
              <a:buNone/>
              <a:defRPr/>
            </a:pPr>
            <a:endParaRPr lang="en-US" sz="1200" b="1" dirty="0">
              <a:solidFill>
                <a:schemeClr val="accent5"/>
              </a:solidFill>
            </a:endParaRPr>
          </a:p>
        </p:txBody>
      </p:sp>
      <p:sp>
        <p:nvSpPr>
          <p:cNvPr id="2" name="Прямоугольник 1"/>
          <p:cNvSpPr/>
          <p:nvPr/>
        </p:nvSpPr>
        <p:spPr>
          <a:xfrm>
            <a:off x="7380312" y="6262688"/>
            <a:ext cx="1368152" cy="369332"/>
          </a:xfrm>
          <a:prstGeom prst="rect">
            <a:avLst/>
          </a:prstGeom>
        </p:spPr>
        <p:txBody>
          <a:bodyPr wrap="square">
            <a:spAutoFit/>
          </a:bodyPr>
          <a:lstStyle/>
          <a:p>
            <a:r>
              <a:rPr lang="en-US" dirty="0" smtClean="0"/>
              <a:t>0</a:t>
            </a:r>
            <a:r>
              <a:rPr lang="uk-UA" dirty="0" smtClean="0"/>
              <a:t>9</a:t>
            </a:r>
            <a:r>
              <a:rPr lang="en-US" dirty="0" smtClean="0"/>
              <a:t>.2</a:t>
            </a:r>
            <a:r>
              <a:rPr lang="uk-UA" dirty="0" smtClean="0"/>
              <a:t>1</a:t>
            </a:r>
            <a:r>
              <a:rPr lang="en-US" dirty="0" smtClean="0"/>
              <a:t>.2023</a:t>
            </a:r>
            <a:endParaRPr lang="ru-RU" dirty="0"/>
          </a:p>
        </p:txBody>
      </p:sp>
      <p:sp>
        <p:nvSpPr>
          <p:cNvPr id="4"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Discrete</a:t>
            </a:r>
            <a:r>
              <a:rPr lang="ru-RU" b="1" dirty="0" smtClean="0">
                <a:solidFill>
                  <a:srgbClr val="4BACC6"/>
                </a:solidFill>
                <a:ea typeface="+mn-ea"/>
                <a:cs typeface="+mn-cs"/>
              </a:rPr>
              <a:t> </a:t>
            </a:r>
            <a:r>
              <a:rPr lang="en-US" b="1" dirty="0" smtClean="0">
                <a:solidFill>
                  <a:srgbClr val="4BACC6"/>
                </a:solidFill>
                <a:ea typeface="+mn-ea"/>
                <a:cs typeface="+mn-cs"/>
              </a:rPr>
              <a:t>&amp; Continuous Simulation</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10</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2677656"/>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Discrete </a:t>
            </a:r>
            <a:r>
              <a:rPr lang="en-US" sz="2800" b="1" dirty="0" smtClean="0">
                <a:latin typeface="Times New Roman" panose="02020603050405020304" pitchFamily="18" charset="0"/>
                <a:ea typeface="Times New Roman" panose="02020603050405020304" pitchFamily="18" charset="0"/>
              </a:rPr>
              <a:t>simulation </a:t>
            </a:r>
            <a:r>
              <a:rPr lang="en-US" sz="2800" dirty="0">
                <a:latin typeface="Times New Roman" panose="02020603050405020304" pitchFamily="18" charset="0"/>
                <a:ea typeface="Times New Roman" panose="02020603050405020304" pitchFamily="18" charset="0"/>
              </a:rPr>
              <a:t>is used to describe processes that are assumed to be </a:t>
            </a:r>
            <a:r>
              <a:rPr lang="en-US" sz="2800" dirty="0" smtClean="0">
                <a:latin typeface="Times New Roman" panose="02020603050405020304" pitchFamily="18" charset="0"/>
                <a:ea typeface="Times New Roman" panose="02020603050405020304" pitchFamily="18" charset="0"/>
              </a:rPr>
              <a:t>discrete</a:t>
            </a:r>
            <a:endParaRPr lang="uk-UA" sz="2800" dirty="0" smtClean="0">
              <a:latin typeface="Times New Roman" panose="02020603050405020304" pitchFamily="18" charset="0"/>
              <a:ea typeface="Times New Roman" panose="02020603050405020304" pitchFamily="18" charset="0"/>
            </a:endParaRPr>
          </a:p>
          <a:p>
            <a:r>
              <a:rPr lang="en-US" sz="2800" b="1" dirty="0" smtClean="0">
                <a:latin typeface="Times New Roman" panose="02020603050405020304" pitchFamily="18" charset="0"/>
                <a:cs typeface="Times New Roman" panose="02020603050405020304" pitchFamily="18" charset="0"/>
              </a:rPr>
              <a:t>Continuous </a:t>
            </a:r>
            <a:r>
              <a:rPr lang="en-US" sz="2800" b="1" dirty="0" smtClean="0">
                <a:latin typeface="Times New Roman" panose="02020603050405020304" pitchFamily="18" charset="0"/>
                <a:ea typeface="Times New Roman" panose="02020603050405020304" pitchFamily="18" charset="0"/>
              </a:rPr>
              <a:t>simulation</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allows you to represent continuous processes in systems.</a:t>
            </a:r>
            <a:endParaRPr lang="en-US"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323527" y="3075649"/>
            <a:ext cx="4509254" cy="2518515"/>
          </a:xfrm>
          <a:prstGeom prst="rect">
            <a:avLst/>
          </a:prstGeom>
        </p:spPr>
      </p:pic>
      <p:pic>
        <p:nvPicPr>
          <p:cNvPr id="5" name="Рисунок 4"/>
          <p:cNvPicPr>
            <a:picLocks noChangeAspect="1"/>
          </p:cNvPicPr>
          <p:nvPr/>
        </p:nvPicPr>
        <p:blipFill>
          <a:blip r:embed="rId4"/>
          <a:stretch>
            <a:fillRect/>
          </a:stretch>
        </p:blipFill>
        <p:spPr>
          <a:xfrm>
            <a:off x="4820054" y="3284984"/>
            <a:ext cx="4000418" cy="2234319"/>
          </a:xfrm>
          <a:prstGeom prst="rect">
            <a:avLst/>
          </a:prstGeom>
        </p:spPr>
      </p:pic>
      <p:sp>
        <p:nvSpPr>
          <p:cNvPr id="8" name="Прямоугольник 7"/>
          <p:cNvSpPr/>
          <p:nvPr/>
        </p:nvSpPr>
        <p:spPr>
          <a:xfrm>
            <a:off x="1331640" y="5706230"/>
            <a:ext cx="7704855" cy="338554"/>
          </a:xfrm>
          <a:prstGeom prst="rect">
            <a:avLst/>
          </a:prstGeom>
        </p:spPr>
        <p:txBody>
          <a:bodyPr wrap="square">
            <a:spAutoFit/>
          </a:bodyPr>
          <a:lstStyle/>
          <a:p>
            <a:r>
              <a:rPr lang="en-US" sz="1600" dirty="0">
                <a:solidFill>
                  <a:srgbClr val="00B0F0"/>
                </a:solidFill>
              </a:rPr>
              <a:t> </a:t>
            </a:r>
            <a:r>
              <a:rPr lang="en-US" sz="1100" dirty="0">
                <a:solidFill>
                  <a:srgbClr val="00B0F0"/>
                </a:solidFill>
              </a:rPr>
              <a:t>https://en.wikipedia.org/wiki/Continuous_simulation#Clarification_of_concepts</a:t>
            </a:r>
            <a:endParaRPr lang="uk-UA" sz="1100" dirty="0">
              <a:solidFill>
                <a:srgbClr val="00B0F0"/>
              </a:solidFill>
            </a:endParaRPr>
          </a:p>
        </p:txBody>
      </p:sp>
    </p:spTree>
    <p:extLst>
      <p:ext uri="{BB962C8B-B14F-4D97-AF65-F5344CB8AC3E}">
        <p14:creationId xmlns:p14="http://schemas.microsoft.com/office/powerpoint/2010/main" val="1611713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Discrete</a:t>
            </a:r>
            <a:r>
              <a:rPr lang="ru-RU" b="1" dirty="0" smtClean="0">
                <a:solidFill>
                  <a:srgbClr val="4BACC6"/>
                </a:solidFill>
                <a:ea typeface="+mn-ea"/>
                <a:cs typeface="+mn-cs"/>
              </a:rPr>
              <a:t> </a:t>
            </a:r>
            <a:r>
              <a:rPr lang="en-US" b="1" dirty="0" smtClean="0">
                <a:solidFill>
                  <a:srgbClr val="4BACC6"/>
                </a:solidFill>
                <a:ea typeface="+mn-ea"/>
                <a:cs typeface="+mn-cs"/>
              </a:rPr>
              <a:t>&amp; Continuous Simulation</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11</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695985" y="855063"/>
            <a:ext cx="7684537" cy="1384995"/>
          </a:xfrm>
          <a:prstGeom prst="rect">
            <a:avLst/>
          </a:prstGeom>
        </p:spPr>
        <p:txBody>
          <a:bodyPr wrap="square">
            <a:spAutoFit/>
          </a:bodyPr>
          <a:lstStyle/>
          <a:p>
            <a:r>
              <a:rPr lang="en-US" sz="2800" dirty="0" smtClean="0">
                <a:solidFill>
                  <a:srgbClr val="FF0000"/>
                </a:solidFill>
                <a:latin typeface="Times New Roman" panose="02020603050405020304" pitchFamily="18" charset="0"/>
                <a:cs typeface="Times New Roman" panose="02020603050405020304" pitchFamily="18" charset="0"/>
              </a:rPr>
              <a:t>Examples in real life?</a:t>
            </a:r>
            <a:endParaRPr lang="en-US" sz="2800" dirty="0">
              <a:solidFill>
                <a:srgbClr val="FF0000"/>
              </a:solidFill>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8" name="Прямоугольник 7"/>
          <p:cNvSpPr/>
          <p:nvPr/>
        </p:nvSpPr>
        <p:spPr>
          <a:xfrm>
            <a:off x="170812" y="5046245"/>
            <a:ext cx="1880908" cy="430887"/>
          </a:xfrm>
          <a:prstGeom prst="rect">
            <a:avLst/>
          </a:prstGeom>
        </p:spPr>
        <p:txBody>
          <a:bodyPr wrap="square">
            <a:spAutoFit/>
          </a:bodyPr>
          <a:lstStyle/>
          <a:p>
            <a:r>
              <a:rPr lang="en-US" sz="1100" dirty="0">
                <a:solidFill>
                  <a:srgbClr val="00B0F0"/>
                </a:solidFill>
              </a:rPr>
              <a:t> https://sony-sound-forge.waxoo.com/</a:t>
            </a:r>
            <a:endParaRPr lang="uk-UA" sz="1100" dirty="0">
              <a:solidFill>
                <a:srgbClr val="00B0F0"/>
              </a:solidFill>
            </a:endParaRPr>
          </a:p>
        </p:txBody>
      </p:sp>
      <p:pic>
        <p:nvPicPr>
          <p:cNvPr id="6" name="Рисунок 5"/>
          <p:cNvPicPr>
            <a:picLocks noChangeAspect="1"/>
          </p:cNvPicPr>
          <p:nvPr/>
        </p:nvPicPr>
        <p:blipFill>
          <a:blip r:embed="rId3"/>
          <a:stretch>
            <a:fillRect/>
          </a:stretch>
        </p:blipFill>
        <p:spPr>
          <a:xfrm>
            <a:off x="170812" y="1628800"/>
            <a:ext cx="4265871" cy="3245408"/>
          </a:xfrm>
          <a:prstGeom prst="rect">
            <a:avLst/>
          </a:prstGeom>
        </p:spPr>
      </p:pic>
      <p:sp>
        <p:nvSpPr>
          <p:cNvPr id="9" name="Прямоугольник 8"/>
          <p:cNvSpPr/>
          <p:nvPr/>
        </p:nvSpPr>
        <p:spPr>
          <a:xfrm>
            <a:off x="5478427" y="765880"/>
            <a:ext cx="2754857" cy="369332"/>
          </a:xfrm>
          <a:prstGeom prst="rect">
            <a:avLst/>
          </a:prstGeom>
        </p:spPr>
        <p:txBody>
          <a:bodyPr wrap="none">
            <a:spAutoFit/>
          </a:bodyPr>
          <a:lstStyle/>
          <a:p>
            <a:r>
              <a:rPr lang="en-US" b="1" dirty="0"/>
              <a:t>Analog-to-digital converter</a:t>
            </a:r>
            <a:endParaRPr lang="uk-UA" b="1" dirty="0"/>
          </a:p>
        </p:txBody>
      </p:sp>
      <p:pic>
        <p:nvPicPr>
          <p:cNvPr id="10" name="Рисунок 9"/>
          <p:cNvPicPr>
            <a:picLocks noChangeAspect="1"/>
          </p:cNvPicPr>
          <p:nvPr/>
        </p:nvPicPr>
        <p:blipFill>
          <a:blip r:embed="rId4"/>
          <a:stretch>
            <a:fillRect/>
          </a:stretch>
        </p:blipFill>
        <p:spPr>
          <a:xfrm>
            <a:off x="5365240" y="1196753"/>
            <a:ext cx="3023184" cy="4608512"/>
          </a:xfrm>
          <a:prstGeom prst="rect">
            <a:avLst/>
          </a:prstGeom>
        </p:spPr>
      </p:pic>
      <p:sp>
        <p:nvSpPr>
          <p:cNvPr id="11" name="Прямоугольник 10"/>
          <p:cNvSpPr/>
          <p:nvPr/>
        </p:nvSpPr>
        <p:spPr>
          <a:xfrm>
            <a:off x="5365240" y="5992411"/>
            <a:ext cx="2016224" cy="430887"/>
          </a:xfrm>
          <a:prstGeom prst="rect">
            <a:avLst/>
          </a:prstGeom>
        </p:spPr>
        <p:txBody>
          <a:bodyPr wrap="square">
            <a:spAutoFit/>
          </a:bodyPr>
          <a:lstStyle/>
          <a:p>
            <a:r>
              <a:rPr lang="en-US" sz="1100" dirty="0">
                <a:solidFill>
                  <a:srgbClr val="00B0F0"/>
                </a:solidFill>
              </a:rPr>
              <a:t>https://en.wikipedia.org/wiki/Analog-to-digital_converter</a:t>
            </a:r>
            <a:endParaRPr lang="uk-UA" sz="1100" dirty="0">
              <a:solidFill>
                <a:srgbClr val="00B0F0"/>
              </a:solidFill>
            </a:endParaRPr>
          </a:p>
        </p:txBody>
      </p:sp>
    </p:spTree>
    <p:extLst>
      <p:ext uri="{BB962C8B-B14F-4D97-AF65-F5344CB8AC3E}">
        <p14:creationId xmlns:p14="http://schemas.microsoft.com/office/powerpoint/2010/main" val="323224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27784" y="214329"/>
            <a:ext cx="3672409"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Mental Model</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12</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473172" y="850876"/>
            <a:ext cx="3901903" cy="2041502"/>
          </a:xfrm>
          <a:prstGeom prst="rect">
            <a:avLst/>
          </a:prstGeom>
        </p:spPr>
      </p:pic>
      <p:sp>
        <p:nvSpPr>
          <p:cNvPr id="5" name="Прямоугольник 4"/>
          <p:cNvSpPr/>
          <p:nvPr/>
        </p:nvSpPr>
        <p:spPr>
          <a:xfrm>
            <a:off x="85166" y="2892378"/>
            <a:ext cx="2182578" cy="600164"/>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www.bing.com/images/search?view=detailV2&amp;ccid=YQQZkM6Y&amp;id=5E9096DD021B4</a:t>
            </a:r>
            <a:endParaRPr lang="uk-UA" sz="1100" dirty="0">
              <a:solidFill>
                <a:srgbClr val="00B0F0"/>
              </a:solidFill>
            </a:endParaRPr>
          </a:p>
        </p:txBody>
      </p:sp>
      <p:pic>
        <p:nvPicPr>
          <p:cNvPr id="12" name="Рисунок 11"/>
          <p:cNvPicPr>
            <a:picLocks noChangeAspect="1"/>
          </p:cNvPicPr>
          <p:nvPr/>
        </p:nvPicPr>
        <p:blipFill>
          <a:blip r:embed="rId4"/>
          <a:stretch>
            <a:fillRect/>
          </a:stretch>
        </p:blipFill>
        <p:spPr>
          <a:xfrm>
            <a:off x="1691680" y="3455369"/>
            <a:ext cx="4057540" cy="2866972"/>
          </a:xfrm>
          <a:prstGeom prst="rect">
            <a:avLst/>
          </a:prstGeom>
        </p:spPr>
      </p:pic>
      <p:pic>
        <p:nvPicPr>
          <p:cNvPr id="13" name="Рисунок 12"/>
          <p:cNvPicPr>
            <a:picLocks noChangeAspect="1"/>
          </p:cNvPicPr>
          <p:nvPr/>
        </p:nvPicPr>
        <p:blipFill>
          <a:blip r:embed="rId5"/>
          <a:stretch>
            <a:fillRect/>
          </a:stretch>
        </p:blipFill>
        <p:spPr>
          <a:xfrm>
            <a:off x="5148064" y="850876"/>
            <a:ext cx="3638706" cy="2419732"/>
          </a:xfrm>
          <a:prstGeom prst="rect">
            <a:avLst/>
          </a:prstGeom>
        </p:spPr>
      </p:pic>
      <p:sp>
        <p:nvSpPr>
          <p:cNvPr id="14" name="Прямоугольник 13"/>
          <p:cNvSpPr/>
          <p:nvPr/>
        </p:nvSpPr>
        <p:spPr>
          <a:xfrm>
            <a:off x="6948264" y="3445430"/>
            <a:ext cx="1997558" cy="600164"/>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www.bing.com/images/search?view=detailV2&amp;ccid=Fmg2FgMf&amp;id=81AFEE04A8457A</a:t>
            </a:r>
            <a:endParaRPr lang="uk-UA" sz="1100" dirty="0">
              <a:solidFill>
                <a:srgbClr val="00B0F0"/>
              </a:solidFill>
            </a:endParaRPr>
          </a:p>
        </p:txBody>
      </p:sp>
      <p:sp>
        <p:nvSpPr>
          <p:cNvPr id="15" name="Прямоугольник 14"/>
          <p:cNvSpPr/>
          <p:nvPr/>
        </p:nvSpPr>
        <p:spPr>
          <a:xfrm>
            <a:off x="5792672" y="5797714"/>
            <a:ext cx="2163704" cy="600164"/>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www.bing.com/images/search?view=detailV2&amp;ccid=l5EN%2bxHe&amp;id=19395AA54169</a:t>
            </a:r>
            <a:endParaRPr lang="uk-UA" sz="1100" dirty="0">
              <a:solidFill>
                <a:srgbClr val="00B0F0"/>
              </a:solidFill>
            </a:endParaRPr>
          </a:p>
        </p:txBody>
      </p:sp>
    </p:spTree>
    <p:extLst>
      <p:ext uri="{BB962C8B-B14F-4D97-AF65-F5344CB8AC3E}">
        <p14:creationId xmlns:p14="http://schemas.microsoft.com/office/powerpoint/2010/main" val="270421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Visual Mental Model</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13</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473172" y="918591"/>
            <a:ext cx="7941096" cy="461665"/>
          </a:xfrm>
          <a:prstGeom prst="rect">
            <a:avLst/>
          </a:prstGeom>
        </p:spPr>
        <p:txBody>
          <a:bodyPr wrap="square">
            <a:spAutoFit/>
          </a:bodyPr>
          <a:lstStyle/>
          <a:p>
            <a:r>
              <a:rPr lang="en-US" sz="2400" b="1" dirty="0" smtClean="0">
                <a:latin typeface="Times New Roman" panose="02020603050405020304" pitchFamily="18" charset="0"/>
                <a:ea typeface="Times New Roman" panose="02020603050405020304" pitchFamily="18" charset="0"/>
              </a:rPr>
              <a:t>Visual modeling based on human ideas about real objects</a:t>
            </a:r>
            <a:endParaRPr lang="uk-UA" sz="2400" b="1" dirty="0"/>
          </a:p>
        </p:txBody>
      </p:sp>
      <p:pic>
        <p:nvPicPr>
          <p:cNvPr id="9" name="Рисунок 8"/>
          <p:cNvPicPr>
            <a:picLocks noChangeAspect="1"/>
          </p:cNvPicPr>
          <p:nvPr/>
        </p:nvPicPr>
        <p:blipFill>
          <a:blip r:embed="rId3"/>
          <a:stretch>
            <a:fillRect/>
          </a:stretch>
        </p:blipFill>
        <p:spPr>
          <a:xfrm>
            <a:off x="168332" y="2000528"/>
            <a:ext cx="4429964" cy="2399565"/>
          </a:xfrm>
          <a:prstGeom prst="rect">
            <a:avLst/>
          </a:prstGeom>
        </p:spPr>
      </p:pic>
      <p:sp>
        <p:nvSpPr>
          <p:cNvPr id="10" name="Прямоугольник 9"/>
          <p:cNvSpPr/>
          <p:nvPr/>
        </p:nvSpPr>
        <p:spPr>
          <a:xfrm>
            <a:off x="81620" y="4475038"/>
            <a:ext cx="2042108" cy="600164"/>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www.bing.com/images/search?view=detailV2&amp;ccid=pLeZPWti&amp;id=452056C5C6FF014</a:t>
            </a:r>
            <a:endParaRPr lang="uk-UA" sz="1100" dirty="0">
              <a:solidFill>
                <a:srgbClr val="00B0F0"/>
              </a:solidFill>
            </a:endParaRPr>
          </a:p>
        </p:txBody>
      </p:sp>
      <p:pic>
        <p:nvPicPr>
          <p:cNvPr id="11" name="Рисунок 10"/>
          <p:cNvPicPr>
            <a:picLocks noChangeAspect="1"/>
          </p:cNvPicPr>
          <p:nvPr/>
        </p:nvPicPr>
        <p:blipFill>
          <a:blip r:embed="rId4"/>
          <a:stretch>
            <a:fillRect/>
          </a:stretch>
        </p:blipFill>
        <p:spPr>
          <a:xfrm>
            <a:off x="4815217" y="3013089"/>
            <a:ext cx="4103579" cy="2400594"/>
          </a:xfrm>
          <a:prstGeom prst="rect">
            <a:avLst/>
          </a:prstGeom>
        </p:spPr>
      </p:pic>
      <p:sp>
        <p:nvSpPr>
          <p:cNvPr id="16" name="Прямоугольник 15"/>
          <p:cNvSpPr/>
          <p:nvPr/>
        </p:nvSpPr>
        <p:spPr>
          <a:xfrm>
            <a:off x="4815217" y="5565140"/>
            <a:ext cx="2205055" cy="600164"/>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www.bing.com/images/search?view=detailV2&amp;ccid=NmcXybSM&amp;id=74109EB4F4FFF1</a:t>
            </a:r>
            <a:endParaRPr lang="uk-UA" sz="1100" dirty="0">
              <a:solidFill>
                <a:srgbClr val="00B0F0"/>
              </a:solidFill>
            </a:endParaRPr>
          </a:p>
        </p:txBody>
      </p:sp>
      <p:sp>
        <p:nvSpPr>
          <p:cNvPr id="13" name="TextBox 3"/>
          <p:cNvSpPr txBox="1">
            <a:spLocks noChangeArrowheads="1"/>
          </p:cNvSpPr>
          <p:nvPr/>
        </p:nvSpPr>
        <p:spPr bwMode="auto">
          <a:xfrm>
            <a:off x="4043857" y="1433005"/>
            <a:ext cx="1314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b="1" dirty="0" smtClean="0">
                <a:solidFill>
                  <a:srgbClr val="FF0000"/>
                </a:solidFill>
                <a:latin typeface="Times New Roman" panose="02020603050405020304" pitchFamily="18" charset="0"/>
                <a:cs typeface="Times New Roman" panose="02020603050405020304" pitchFamily="18" charset="0"/>
              </a:rPr>
              <a:t>CAR???</a:t>
            </a:r>
            <a:endParaRPr lang="ru-RU" altLang="ru-RU"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042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Hypothetical Modeling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14</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595873" y="794355"/>
            <a:ext cx="8030602" cy="923330"/>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The basis of hypothetical modeling by the researcher is a certain hypothesis about the patterns of the process in a real object, which reflects the researcher’s level of knowledge about the object</a:t>
            </a:r>
            <a:endParaRPr lang="uk-UA" b="1" dirty="0"/>
          </a:p>
        </p:txBody>
      </p:sp>
      <p:pic>
        <p:nvPicPr>
          <p:cNvPr id="11" name="Рисунок 10"/>
          <p:cNvPicPr>
            <a:picLocks noChangeAspect="1"/>
          </p:cNvPicPr>
          <p:nvPr/>
        </p:nvPicPr>
        <p:blipFill>
          <a:blip r:embed="rId3"/>
          <a:stretch>
            <a:fillRect/>
          </a:stretch>
        </p:blipFill>
        <p:spPr>
          <a:xfrm>
            <a:off x="658028" y="1700808"/>
            <a:ext cx="7827942" cy="4029805"/>
          </a:xfrm>
          <a:prstGeom prst="rect">
            <a:avLst/>
          </a:prstGeom>
        </p:spPr>
      </p:pic>
      <p:sp>
        <p:nvSpPr>
          <p:cNvPr id="13" name="Прямоугольник 12"/>
          <p:cNvSpPr/>
          <p:nvPr/>
        </p:nvSpPr>
        <p:spPr>
          <a:xfrm>
            <a:off x="989324" y="5758504"/>
            <a:ext cx="2502556" cy="430887"/>
          </a:xfrm>
          <a:prstGeom prst="rect">
            <a:avLst/>
          </a:prstGeom>
        </p:spPr>
        <p:txBody>
          <a:bodyPr wrap="square">
            <a:spAutoFit/>
          </a:bodyPr>
          <a:lstStyle/>
          <a:p>
            <a:r>
              <a:rPr lang="en-US" sz="1100" dirty="0">
                <a:solidFill>
                  <a:srgbClr val="00B0F0"/>
                </a:solidFill>
              </a:rPr>
              <a:t>https://games.mail.ru/pc/articles/hard/kak_vosstanovit_zagruzochnyj_sektor/</a:t>
            </a:r>
          </a:p>
        </p:txBody>
      </p:sp>
    </p:spTree>
    <p:extLst>
      <p:ext uri="{BB962C8B-B14F-4D97-AF65-F5344CB8AC3E}">
        <p14:creationId xmlns:p14="http://schemas.microsoft.com/office/powerpoint/2010/main" val="30648448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What are 0 and 1?</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15</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446035" y="785186"/>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85892" y="948938"/>
            <a:ext cx="8030602" cy="400110"/>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In </a:t>
            </a:r>
            <a:r>
              <a:rPr lang="en-US" sz="2000" b="1" dirty="0" smtClean="0">
                <a:latin typeface="Times New Roman" panose="02020603050405020304" pitchFamily="18" charset="0"/>
                <a:ea typeface="Times New Roman" panose="02020603050405020304" pitchFamily="18" charset="0"/>
              </a:rPr>
              <a:t>chips</a:t>
            </a:r>
            <a:endParaRPr lang="uk-UA" sz="2000" b="1" dirty="0"/>
          </a:p>
        </p:txBody>
      </p:sp>
      <p:sp>
        <p:nvSpPr>
          <p:cNvPr id="13" name="Прямоугольник 12"/>
          <p:cNvSpPr/>
          <p:nvPr/>
        </p:nvSpPr>
        <p:spPr>
          <a:xfrm>
            <a:off x="5508104" y="2845414"/>
            <a:ext cx="2736304" cy="261610"/>
          </a:xfrm>
          <a:prstGeom prst="rect">
            <a:avLst/>
          </a:prstGeom>
        </p:spPr>
        <p:txBody>
          <a:bodyPr wrap="square">
            <a:spAutoFit/>
          </a:bodyPr>
          <a:lstStyle/>
          <a:p>
            <a:r>
              <a:rPr lang="en-US" sz="1100" dirty="0">
                <a:solidFill>
                  <a:srgbClr val="00B0F0"/>
                </a:solidFill>
              </a:rPr>
              <a:t>https://www.bing.com/images/search?q</a:t>
            </a:r>
            <a:r>
              <a:rPr lang="en-US" sz="1100" dirty="0" smtClean="0">
                <a:solidFill>
                  <a:srgbClr val="00B0F0"/>
                </a:solidFill>
              </a:rPr>
              <a:t>=%</a:t>
            </a:r>
            <a:endParaRPr lang="en-US" sz="1100" dirty="0">
              <a:solidFill>
                <a:srgbClr val="00B0F0"/>
              </a:solidFill>
            </a:endParaRPr>
          </a:p>
        </p:txBody>
      </p:sp>
      <p:pic>
        <p:nvPicPr>
          <p:cNvPr id="4" name="Рисунок 3"/>
          <p:cNvPicPr>
            <a:picLocks noChangeAspect="1"/>
          </p:cNvPicPr>
          <p:nvPr/>
        </p:nvPicPr>
        <p:blipFill>
          <a:blip r:embed="rId3"/>
          <a:stretch>
            <a:fillRect/>
          </a:stretch>
        </p:blipFill>
        <p:spPr>
          <a:xfrm>
            <a:off x="740952" y="1964460"/>
            <a:ext cx="3642231" cy="3584326"/>
          </a:xfrm>
          <a:prstGeom prst="rect">
            <a:avLst/>
          </a:prstGeom>
        </p:spPr>
      </p:pic>
      <p:sp>
        <p:nvSpPr>
          <p:cNvPr id="5" name="Прямоугольник 4"/>
          <p:cNvSpPr/>
          <p:nvPr/>
        </p:nvSpPr>
        <p:spPr>
          <a:xfrm>
            <a:off x="1971567" y="1595128"/>
            <a:ext cx="100540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Flip-flop</a:t>
            </a:r>
            <a:endParaRPr lang="uk-UA" dirty="0">
              <a:latin typeface="Times New Roman" panose="02020603050405020304" pitchFamily="18" charset="0"/>
              <a:cs typeface="Times New Roman" panose="02020603050405020304" pitchFamily="18" charset="0"/>
            </a:endParaRPr>
          </a:p>
        </p:txBody>
      </p:sp>
      <p:pic>
        <p:nvPicPr>
          <p:cNvPr id="8" name="Рисунок 7"/>
          <p:cNvPicPr>
            <a:picLocks noChangeAspect="1"/>
          </p:cNvPicPr>
          <p:nvPr/>
        </p:nvPicPr>
        <p:blipFill>
          <a:blip r:embed="rId4"/>
          <a:stretch>
            <a:fillRect/>
          </a:stretch>
        </p:blipFill>
        <p:spPr>
          <a:xfrm>
            <a:off x="4657166" y="1190157"/>
            <a:ext cx="4121998" cy="1530216"/>
          </a:xfrm>
          <a:prstGeom prst="rect">
            <a:avLst/>
          </a:prstGeom>
        </p:spPr>
      </p:pic>
      <p:sp>
        <p:nvSpPr>
          <p:cNvPr id="15" name="Прямоугольник 14"/>
          <p:cNvSpPr/>
          <p:nvPr/>
        </p:nvSpPr>
        <p:spPr>
          <a:xfrm>
            <a:off x="1115616" y="5809850"/>
            <a:ext cx="2952328" cy="261610"/>
          </a:xfrm>
          <a:prstGeom prst="rect">
            <a:avLst/>
          </a:prstGeom>
        </p:spPr>
        <p:txBody>
          <a:bodyPr wrap="square">
            <a:spAutoFit/>
          </a:bodyPr>
          <a:lstStyle/>
          <a:p>
            <a:r>
              <a:rPr lang="en-US" sz="1100" dirty="0">
                <a:solidFill>
                  <a:srgbClr val="00B0F0"/>
                </a:solidFill>
              </a:rPr>
              <a:t>https://www.bing.com/images/search?q</a:t>
            </a:r>
            <a:r>
              <a:rPr lang="en-US" sz="1100" dirty="0" smtClean="0">
                <a:solidFill>
                  <a:srgbClr val="00B0F0"/>
                </a:solidFill>
              </a:rPr>
              <a:t>=%flip</a:t>
            </a:r>
            <a:endParaRPr lang="en-US" sz="1100" dirty="0">
              <a:solidFill>
                <a:srgbClr val="00B0F0"/>
              </a:solidFill>
            </a:endParaRPr>
          </a:p>
        </p:txBody>
      </p:sp>
      <p:pic>
        <p:nvPicPr>
          <p:cNvPr id="9" name="Рисунок 8"/>
          <p:cNvPicPr>
            <a:picLocks noChangeAspect="1"/>
          </p:cNvPicPr>
          <p:nvPr/>
        </p:nvPicPr>
        <p:blipFill>
          <a:blip r:embed="rId5"/>
          <a:stretch>
            <a:fillRect/>
          </a:stretch>
        </p:blipFill>
        <p:spPr>
          <a:xfrm>
            <a:off x="5220072" y="3393779"/>
            <a:ext cx="3301588" cy="2641270"/>
          </a:xfrm>
          <a:prstGeom prst="rect">
            <a:avLst/>
          </a:prstGeom>
        </p:spPr>
      </p:pic>
    </p:spTree>
    <p:extLst>
      <p:ext uri="{BB962C8B-B14F-4D97-AF65-F5344CB8AC3E}">
        <p14:creationId xmlns:p14="http://schemas.microsoft.com/office/powerpoint/2010/main" val="3107953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What are 0 and 1?</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16</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446035" y="785186"/>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985892" y="948938"/>
            <a:ext cx="8030602" cy="400110"/>
          </a:xfrm>
          <a:prstGeom prst="rect">
            <a:avLst/>
          </a:prstGeom>
        </p:spPr>
        <p:txBody>
          <a:bodyPr wrap="square">
            <a:spAutoFit/>
          </a:bodyPr>
          <a:lstStyle/>
          <a:p>
            <a:r>
              <a:rPr lang="en-US" sz="2000" b="1" dirty="0" smtClean="0">
                <a:latin typeface="Times New Roman" panose="02020603050405020304" pitchFamily="18" charset="0"/>
                <a:ea typeface="Times New Roman" panose="02020603050405020304" pitchFamily="18" charset="0"/>
              </a:rPr>
              <a:t>For HDD</a:t>
            </a:r>
            <a:endParaRPr lang="uk-UA" sz="2000" b="1" dirty="0"/>
          </a:p>
        </p:txBody>
      </p:sp>
      <p:sp>
        <p:nvSpPr>
          <p:cNvPr id="13" name="Прямоугольник 12"/>
          <p:cNvSpPr/>
          <p:nvPr/>
        </p:nvSpPr>
        <p:spPr>
          <a:xfrm>
            <a:off x="5556561" y="3132169"/>
            <a:ext cx="2736304" cy="261610"/>
          </a:xfrm>
          <a:prstGeom prst="rect">
            <a:avLst/>
          </a:prstGeom>
        </p:spPr>
        <p:txBody>
          <a:bodyPr wrap="square">
            <a:spAutoFit/>
          </a:bodyPr>
          <a:lstStyle/>
          <a:p>
            <a:r>
              <a:rPr lang="en-US" sz="1100" dirty="0">
                <a:solidFill>
                  <a:srgbClr val="00B0F0"/>
                </a:solidFill>
              </a:rPr>
              <a:t>https://www.bing.com/images/search?q</a:t>
            </a:r>
            <a:r>
              <a:rPr lang="en-US" sz="1100" dirty="0" smtClean="0">
                <a:solidFill>
                  <a:srgbClr val="00B0F0"/>
                </a:solidFill>
              </a:rPr>
              <a:t>=%</a:t>
            </a:r>
            <a:endParaRPr lang="en-US" sz="1100" dirty="0">
              <a:solidFill>
                <a:srgbClr val="00B0F0"/>
              </a:solidFill>
            </a:endParaRPr>
          </a:p>
        </p:txBody>
      </p:sp>
      <p:sp>
        <p:nvSpPr>
          <p:cNvPr id="5" name="Прямоугольник 4"/>
          <p:cNvSpPr/>
          <p:nvPr/>
        </p:nvSpPr>
        <p:spPr>
          <a:xfrm>
            <a:off x="1560758" y="1899586"/>
            <a:ext cx="187102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agnetic </a:t>
            </a:r>
            <a:r>
              <a:rPr lang="en-US" dirty="0">
                <a:latin typeface="Times New Roman" panose="02020603050405020304" pitchFamily="18" charset="0"/>
                <a:cs typeface="Times New Roman" panose="02020603050405020304" pitchFamily="18" charset="0"/>
              </a:rPr>
              <a:t>material</a:t>
            </a:r>
            <a:endParaRPr lang="uk-UA" dirty="0">
              <a:latin typeface="Times New Roman" panose="02020603050405020304" pitchFamily="18" charset="0"/>
              <a:cs typeface="Times New Roman" panose="02020603050405020304" pitchFamily="18" charset="0"/>
            </a:endParaRPr>
          </a:p>
        </p:txBody>
      </p:sp>
      <p:sp>
        <p:nvSpPr>
          <p:cNvPr id="15" name="Прямоугольник 14"/>
          <p:cNvSpPr/>
          <p:nvPr/>
        </p:nvSpPr>
        <p:spPr>
          <a:xfrm>
            <a:off x="1115616" y="5809850"/>
            <a:ext cx="2952328" cy="261610"/>
          </a:xfrm>
          <a:prstGeom prst="rect">
            <a:avLst/>
          </a:prstGeom>
        </p:spPr>
        <p:txBody>
          <a:bodyPr wrap="square">
            <a:spAutoFit/>
          </a:bodyPr>
          <a:lstStyle/>
          <a:p>
            <a:r>
              <a:rPr lang="en-US" sz="1100" dirty="0">
                <a:solidFill>
                  <a:srgbClr val="00B0F0"/>
                </a:solidFill>
              </a:rPr>
              <a:t>https://www.bing.com/images/search?q</a:t>
            </a:r>
            <a:r>
              <a:rPr lang="en-US" sz="1100" dirty="0" smtClean="0">
                <a:solidFill>
                  <a:srgbClr val="00B0F0"/>
                </a:solidFill>
              </a:rPr>
              <a:t>=%flip</a:t>
            </a:r>
            <a:endParaRPr lang="en-US" sz="1100" dirty="0">
              <a:solidFill>
                <a:srgbClr val="00B0F0"/>
              </a:solidFill>
            </a:endParaRPr>
          </a:p>
        </p:txBody>
      </p:sp>
      <p:pic>
        <p:nvPicPr>
          <p:cNvPr id="12" name="Рисунок 11"/>
          <p:cNvPicPr>
            <a:picLocks noChangeAspect="1"/>
          </p:cNvPicPr>
          <p:nvPr/>
        </p:nvPicPr>
        <p:blipFill>
          <a:blip r:embed="rId3"/>
          <a:stretch>
            <a:fillRect/>
          </a:stretch>
        </p:blipFill>
        <p:spPr>
          <a:xfrm>
            <a:off x="238846" y="2549149"/>
            <a:ext cx="4514850" cy="2533650"/>
          </a:xfrm>
          <a:prstGeom prst="rect">
            <a:avLst/>
          </a:prstGeom>
        </p:spPr>
      </p:pic>
      <p:pic>
        <p:nvPicPr>
          <p:cNvPr id="14" name="Рисунок 13"/>
          <p:cNvPicPr>
            <a:picLocks noChangeAspect="1"/>
          </p:cNvPicPr>
          <p:nvPr/>
        </p:nvPicPr>
        <p:blipFill>
          <a:blip r:embed="rId4"/>
          <a:stretch>
            <a:fillRect/>
          </a:stretch>
        </p:blipFill>
        <p:spPr>
          <a:xfrm>
            <a:off x="4990315" y="742299"/>
            <a:ext cx="3676650" cy="2314575"/>
          </a:xfrm>
          <a:prstGeom prst="rect">
            <a:avLst/>
          </a:prstGeom>
        </p:spPr>
      </p:pic>
      <p:pic>
        <p:nvPicPr>
          <p:cNvPr id="16" name="Рисунок 15"/>
          <p:cNvPicPr>
            <a:picLocks noChangeAspect="1"/>
          </p:cNvPicPr>
          <p:nvPr/>
        </p:nvPicPr>
        <p:blipFill>
          <a:blip r:embed="rId5"/>
          <a:stretch>
            <a:fillRect/>
          </a:stretch>
        </p:blipFill>
        <p:spPr>
          <a:xfrm>
            <a:off x="5464175" y="3760055"/>
            <a:ext cx="3162300" cy="2371725"/>
          </a:xfrm>
          <a:prstGeom prst="rect">
            <a:avLst/>
          </a:prstGeom>
        </p:spPr>
      </p:pic>
      <p:sp>
        <p:nvSpPr>
          <p:cNvPr id="17" name="Прямоугольник 16"/>
          <p:cNvSpPr/>
          <p:nvPr/>
        </p:nvSpPr>
        <p:spPr>
          <a:xfrm>
            <a:off x="5929538" y="3392251"/>
            <a:ext cx="222836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Electromagnetic head</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341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Analog Modeling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17</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251520" y="928214"/>
            <a:ext cx="7941096" cy="461665"/>
          </a:xfrm>
          <a:prstGeom prst="rect">
            <a:avLst/>
          </a:prstGeom>
        </p:spPr>
        <p:txBody>
          <a:bodyPr wrap="square">
            <a:spAutoFit/>
          </a:bodyPr>
          <a:lstStyle/>
          <a:p>
            <a:r>
              <a:rPr lang="en-US" sz="2400" b="1" dirty="0">
                <a:solidFill>
                  <a:srgbClr val="FF0000"/>
                </a:solidFill>
              </a:rPr>
              <a:t>Who will explain how thunder occurs?</a:t>
            </a:r>
            <a:endParaRPr lang="uk-UA" sz="2400" b="1" dirty="0">
              <a:solidFill>
                <a:srgbClr val="FF0000"/>
              </a:solidFill>
            </a:endParaRPr>
          </a:p>
        </p:txBody>
      </p:sp>
      <p:pic>
        <p:nvPicPr>
          <p:cNvPr id="4" name="Рисунок 3"/>
          <p:cNvPicPr>
            <a:picLocks noChangeAspect="1"/>
          </p:cNvPicPr>
          <p:nvPr/>
        </p:nvPicPr>
        <p:blipFill>
          <a:blip r:embed="rId3"/>
          <a:stretch>
            <a:fillRect/>
          </a:stretch>
        </p:blipFill>
        <p:spPr>
          <a:xfrm>
            <a:off x="611560" y="1534143"/>
            <a:ext cx="2772406" cy="2772406"/>
          </a:xfrm>
          <a:prstGeom prst="rect">
            <a:avLst/>
          </a:prstGeom>
        </p:spPr>
      </p:pic>
      <p:sp>
        <p:nvSpPr>
          <p:cNvPr id="5" name="Прямоугольник 4"/>
          <p:cNvSpPr/>
          <p:nvPr/>
        </p:nvSpPr>
        <p:spPr>
          <a:xfrm>
            <a:off x="563012" y="4450813"/>
            <a:ext cx="2427135" cy="600164"/>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www.bing.com/images/search?view=detailV2&amp;ccid=jvAWTE4l&amp;id=5CEA877290A1F69</a:t>
            </a:r>
            <a:endParaRPr lang="uk-UA" sz="1100" dirty="0">
              <a:solidFill>
                <a:srgbClr val="00B0F0"/>
              </a:solidFill>
            </a:endParaRPr>
          </a:p>
        </p:txBody>
      </p:sp>
      <p:sp>
        <p:nvSpPr>
          <p:cNvPr id="8" name="Прямоугольник 7"/>
          <p:cNvSpPr/>
          <p:nvPr/>
        </p:nvSpPr>
        <p:spPr>
          <a:xfrm>
            <a:off x="4716016" y="1698864"/>
            <a:ext cx="4320029" cy="461665"/>
          </a:xfrm>
          <a:prstGeom prst="rect">
            <a:avLst/>
          </a:prstGeom>
        </p:spPr>
        <p:txBody>
          <a:bodyPr wrap="none">
            <a:spAutoFit/>
          </a:bodyPr>
          <a:lstStyle/>
          <a:p>
            <a:r>
              <a:rPr lang="en-US" sz="2400" b="1" dirty="0"/>
              <a:t>Some tribes imagine it like this.</a:t>
            </a:r>
            <a:r>
              <a:rPr lang="en-US" sz="2000" b="1" dirty="0"/>
              <a:t>..</a:t>
            </a:r>
            <a:endParaRPr lang="uk-UA" sz="2000" b="1" dirty="0"/>
          </a:p>
        </p:txBody>
      </p:sp>
      <p:pic>
        <p:nvPicPr>
          <p:cNvPr id="13" name="Рисунок 12"/>
          <p:cNvPicPr>
            <a:picLocks noChangeAspect="1"/>
          </p:cNvPicPr>
          <p:nvPr/>
        </p:nvPicPr>
        <p:blipFill>
          <a:blip r:embed="rId4"/>
          <a:stretch>
            <a:fillRect/>
          </a:stretch>
        </p:blipFill>
        <p:spPr>
          <a:xfrm>
            <a:off x="4686854" y="2219853"/>
            <a:ext cx="4262336" cy="2397564"/>
          </a:xfrm>
          <a:prstGeom prst="rect">
            <a:avLst/>
          </a:prstGeom>
        </p:spPr>
      </p:pic>
      <p:sp>
        <p:nvSpPr>
          <p:cNvPr id="14" name="Прямоугольник 13"/>
          <p:cNvSpPr/>
          <p:nvPr/>
        </p:nvSpPr>
        <p:spPr>
          <a:xfrm>
            <a:off x="4686854" y="4676741"/>
            <a:ext cx="4572000" cy="646331"/>
          </a:xfrm>
          <a:prstGeom prst="rect">
            <a:avLst/>
          </a:prstGeom>
        </p:spPr>
        <p:txBody>
          <a:bodyPr>
            <a:spAutoFit/>
          </a:bodyPr>
          <a:lstStyle/>
          <a:p>
            <a:r>
              <a:rPr lang="en-US" dirty="0"/>
              <a:t>Their ancestors play drums in heaven after death</a:t>
            </a:r>
            <a:endParaRPr lang="uk-UA" dirty="0"/>
          </a:p>
        </p:txBody>
      </p:sp>
      <p:sp>
        <p:nvSpPr>
          <p:cNvPr id="15" name="Прямоугольник 14"/>
          <p:cNvSpPr/>
          <p:nvPr/>
        </p:nvSpPr>
        <p:spPr>
          <a:xfrm>
            <a:off x="4686854" y="5382396"/>
            <a:ext cx="2520281" cy="600164"/>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www.bing.com/images/search?view=detailV2&amp;ccid=XvgVUOPM&amp;id=8B3A292C86857</a:t>
            </a:r>
            <a:endParaRPr lang="uk-UA" sz="1100" dirty="0">
              <a:solidFill>
                <a:srgbClr val="00B0F0"/>
              </a:solidFill>
            </a:endParaRPr>
          </a:p>
        </p:txBody>
      </p:sp>
    </p:spTree>
    <p:extLst>
      <p:ext uri="{BB962C8B-B14F-4D97-AF65-F5344CB8AC3E}">
        <p14:creationId xmlns:p14="http://schemas.microsoft.com/office/powerpoint/2010/main" val="116857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Mental Scale Model </a:t>
            </a:r>
            <a:r>
              <a:rPr lang="en-US" b="1" dirty="0">
                <a:solidFill>
                  <a:srgbClr val="4BACC6"/>
                </a:solidFill>
                <a:ea typeface="+mn-ea"/>
                <a:cs typeface="+mn-cs"/>
              </a:rPr>
              <a:t>(Prototyping)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18</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1200329"/>
          </a:xfrm>
          <a:prstGeom prst="rect">
            <a:avLst/>
          </a:prstGeom>
        </p:spPr>
        <p:txBody>
          <a:bodyPr wrap="square">
            <a:spAutoFit/>
          </a:bodyPr>
          <a:lstStyle/>
          <a:p>
            <a:pPr algn="just"/>
            <a:r>
              <a:rPr lang="en-US" sz="2400" dirty="0" smtClean="0"/>
              <a:t>This type of the </a:t>
            </a:r>
            <a:r>
              <a:rPr lang="en-US" sz="2400" dirty="0"/>
              <a:t>mental model can be used in cases where the processes occurring in a real object are not amenable to physical modeling, or can precede other types of modeling.</a:t>
            </a:r>
            <a:endParaRPr lang="uk-UA" sz="2400" dirty="0"/>
          </a:p>
        </p:txBody>
      </p:sp>
      <p:pic>
        <p:nvPicPr>
          <p:cNvPr id="10" name="Рисунок 9"/>
          <p:cNvPicPr>
            <a:picLocks noChangeAspect="1"/>
          </p:cNvPicPr>
          <p:nvPr/>
        </p:nvPicPr>
        <p:blipFill>
          <a:blip r:embed="rId3"/>
          <a:stretch>
            <a:fillRect/>
          </a:stretch>
        </p:blipFill>
        <p:spPr>
          <a:xfrm>
            <a:off x="1042988" y="2103570"/>
            <a:ext cx="4581465" cy="3436099"/>
          </a:xfrm>
          <a:prstGeom prst="rect">
            <a:avLst/>
          </a:prstGeom>
        </p:spPr>
      </p:pic>
      <p:sp>
        <p:nvSpPr>
          <p:cNvPr id="11" name="Прямоугольник 10"/>
          <p:cNvSpPr/>
          <p:nvPr/>
        </p:nvSpPr>
        <p:spPr>
          <a:xfrm>
            <a:off x="5868144" y="4820147"/>
            <a:ext cx="1800200" cy="769441"/>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www.bing.com/images/search?view=detailV2&amp;ccid=xnhRUHTq&amp;id=43066551E3398E</a:t>
            </a:r>
            <a:endParaRPr lang="uk-UA" sz="1100" dirty="0">
              <a:solidFill>
                <a:srgbClr val="00B0F0"/>
              </a:solidFill>
            </a:endParaRPr>
          </a:p>
        </p:txBody>
      </p:sp>
      <p:sp>
        <p:nvSpPr>
          <p:cNvPr id="16" name="Прямоугольник 15"/>
          <p:cNvSpPr/>
          <p:nvPr/>
        </p:nvSpPr>
        <p:spPr>
          <a:xfrm>
            <a:off x="6588224" y="2495191"/>
            <a:ext cx="1524456" cy="400110"/>
          </a:xfrm>
          <a:prstGeom prst="rect">
            <a:avLst/>
          </a:prstGeom>
        </p:spPr>
        <p:txBody>
          <a:bodyPr wrap="none">
            <a:spAutoFit/>
          </a:bodyPr>
          <a:lstStyle/>
          <a:p>
            <a:r>
              <a:rPr lang="en-US" sz="2000" b="1" dirty="0"/>
              <a:t>S</a:t>
            </a:r>
            <a:r>
              <a:rPr lang="en-US" sz="2000" b="1" dirty="0" smtClean="0"/>
              <a:t>olar </a:t>
            </a:r>
            <a:r>
              <a:rPr lang="en-US" sz="2000" b="1" dirty="0"/>
              <a:t>system</a:t>
            </a:r>
            <a:endParaRPr lang="uk-UA" sz="2000" b="1" dirty="0"/>
          </a:p>
        </p:txBody>
      </p:sp>
    </p:spTree>
    <p:extLst>
      <p:ext uri="{BB962C8B-B14F-4D97-AF65-F5344CB8AC3E}">
        <p14:creationId xmlns:p14="http://schemas.microsoft.com/office/powerpoint/2010/main" val="1753233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Symbolic Models</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19</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pic>
        <p:nvPicPr>
          <p:cNvPr id="4" name="Рисунок 3"/>
          <p:cNvPicPr>
            <a:picLocks noChangeAspect="1"/>
          </p:cNvPicPr>
          <p:nvPr/>
        </p:nvPicPr>
        <p:blipFill>
          <a:blip r:embed="rId3"/>
          <a:stretch>
            <a:fillRect/>
          </a:stretch>
        </p:blipFill>
        <p:spPr>
          <a:xfrm>
            <a:off x="474340" y="2348880"/>
            <a:ext cx="3888432" cy="2367486"/>
          </a:xfrm>
          <a:prstGeom prst="rect">
            <a:avLst/>
          </a:prstGeom>
        </p:spPr>
      </p:pic>
      <p:sp>
        <p:nvSpPr>
          <p:cNvPr id="5" name="Прямоугольник 4"/>
          <p:cNvSpPr/>
          <p:nvPr/>
        </p:nvSpPr>
        <p:spPr>
          <a:xfrm>
            <a:off x="49785" y="4955074"/>
            <a:ext cx="2577999" cy="600164"/>
          </a:xfrm>
          <a:prstGeom prst="rect">
            <a:avLst/>
          </a:prstGeom>
        </p:spPr>
        <p:txBody>
          <a:bodyPr wrap="square">
            <a:spAutoFit/>
          </a:bodyPr>
          <a:lstStyle/>
          <a:p>
            <a:r>
              <a:rPr lang="en-US" sz="1100" dirty="0">
                <a:solidFill>
                  <a:srgbClr val="00B0F0"/>
                </a:solidFill>
              </a:rPr>
              <a:t>https://en.wikipedia.org/wiki/Numeral_system#/media/File:Numeral_Systems_of_the_World.svg</a:t>
            </a:r>
            <a:endParaRPr lang="uk-UA" sz="1100" dirty="0">
              <a:solidFill>
                <a:srgbClr val="00B0F0"/>
              </a:solidFill>
            </a:endParaRPr>
          </a:p>
        </p:txBody>
      </p:sp>
      <p:sp>
        <p:nvSpPr>
          <p:cNvPr id="8" name="Прямоугольник 7"/>
          <p:cNvSpPr/>
          <p:nvPr/>
        </p:nvSpPr>
        <p:spPr>
          <a:xfrm>
            <a:off x="1235075" y="1691894"/>
            <a:ext cx="1789914" cy="369332"/>
          </a:xfrm>
          <a:prstGeom prst="rect">
            <a:avLst/>
          </a:prstGeom>
        </p:spPr>
        <p:txBody>
          <a:bodyPr wrap="none">
            <a:spAutoFit/>
          </a:bodyPr>
          <a:lstStyle/>
          <a:p>
            <a:r>
              <a:rPr lang="en-US" b="1" dirty="0" err="1"/>
              <a:t>Numeral_system</a:t>
            </a:r>
            <a:endParaRPr lang="uk-UA" b="1" dirty="0"/>
          </a:p>
        </p:txBody>
      </p:sp>
      <p:pic>
        <p:nvPicPr>
          <p:cNvPr id="9" name="Рисунок 8"/>
          <p:cNvPicPr>
            <a:picLocks noChangeAspect="1"/>
          </p:cNvPicPr>
          <p:nvPr/>
        </p:nvPicPr>
        <p:blipFill>
          <a:blip r:embed="rId4"/>
          <a:stretch>
            <a:fillRect/>
          </a:stretch>
        </p:blipFill>
        <p:spPr>
          <a:xfrm>
            <a:off x="5148064" y="1134036"/>
            <a:ext cx="2753942" cy="2065456"/>
          </a:xfrm>
          <a:prstGeom prst="rect">
            <a:avLst/>
          </a:prstGeom>
        </p:spPr>
      </p:pic>
      <p:sp>
        <p:nvSpPr>
          <p:cNvPr id="12" name="Прямоугольник 11"/>
          <p:cNvSpPr/>
          <p:nvPr/>
        </p:nvSpPr>
        <p:spPr>
          <a:xfrm>
            <a:off x="5886401" y="681671"/>
            <a:ext cx="1168910" cy="369332"/>
          </a:xfrm>
          <a:prstGeom prst="rect">
            <a:avLst/>
          </a:prstGeom>
        </p:spPr>
        <p:txBody>
          <a:bodyPr wrap="none">
            <a:spAutoFit/>
          </a:bodyPr>
          <a:lstStyle/>
          <a:p>
            <a:r>
              <a:rPr lang="en-US" dirty="0"/>
              <a:t>mammoth</a:t>
            </a:r>
            <a:endParaRPr lang="uk-UA" dirty="0"/>
          </a:p>
        </p:txBody>
      </p:sp>
      <p:sp>
        <p:nvSpPr>
          <p:cNvPr id="13" name="Прямоугольник 12"/>
          <p:cNvSpPr/>
          <p:nvPr/>
        </p:nvSpPr>
        <p:spPr>
          <a:xfrm>
            <a:off x="6228184" y="3639835"/>
            <a:ext cx="941476" cy="369332"/>
          </a:xfrm>
          <a:prstGeom prst="rect">
            <a:avLst/>
          </a:prstGeom>
        </p:spPr>
        <p:txBody>
          <a:bodyPr wrap="none">
            <a:spAutoFit/>
          </a:bodyPr>
          <a:lstStyle/>
          <a:p>
            <a:r>
              <a:rPr lang="en-US" dirty="0" smtClean="0"/>
              <a:t>Penguin</a:t>
            </a:r>
            <a:endParaRPr lang="uk-UA" dirty="0"/>
          </a:p>
        </p:txBody>
      </p:sp>
      <p:pic>
        <p:nvPicPr>
          <p:cNvPr id="14" name="Рисунок 13"/>
          <p:cNvPicPr>
            <a:picLocks noChangeAspect="1"/>
          </p:cNvPicPr>
          <p:nvPr/>
        </p:nvPicPr>
        <p:blipFill>
          <a:blip r:embed="rId5"/>
          <a:stretch>
            <a:fillRect/>
          </a:stretch>
        </p:blipFill>
        <p:spPr>
          <a:xfrm>
            <a:off x="5148064" y="4009167"/>
            <a:ext cx="3266204" cy="2165132"/>
          </a:xfrm>
          <a:prstGeom prst="rect">
            <a:avLst/>
          </a:prstGeom>
        </p:spPr>
      </p:pic>
      <p:sp>
        <p:nvSpPr>
          <p:cNvPr id="15" name="Прямоугольник 14"/>
          <p:cNvSpPr/>
          <p:nvPr/>
        </p:nvSpPr>
        <p:spPr>
          <a:xfrm>
            <a:off x="5117627" y="6312527"/>
            <a:ext cx="2304257" cy="430887"/>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www.bing.com/images/search?view=detailV2&amp;ccid=rtNgFU1Q&amp;id</a:t>
            </a:r>
            <a:endParaRPr lang="uk-UA" sz="1100" dirty="0">
              <a:solidFill>
                <a:srgbClr val="00B0F0"/>
              </a:solidFill>
            </a:endParaRPr>
          </a:p>
        </p:txBody>
      </p:sp>
      <p:sp>
        <p:nvSpPr>
          <p:cNvPr id="17" name="Прямоугольник 16"/>
          <p:cNvSpPr/>
          <p:nvPr/>
        </p:nvSpPr>
        <p:spPr>
          <a:xfrm>
            <a:off x="5144632" y="3257712"/>
            <a:ext cx="2307688" cy="430887"/>
          </a:xfrm>
          <a:prstGeom prst="rect">
            <a:avLst/>
          </a:prstGeom>
        </p:spPr>
        <p:txBody>
          <a:bodyPr wrap="square">
            <a:spAutoFit/>
          </a:bodyPr>
          <a:lstStyle/>
          <a:p>
            <a:r>
              <a:rPr lang="en-US" sz="1100" dirty="0">
                <a:solidFill>
                  <a:srgbClr val="00B0F0"/>
                </a:solidFill>
              </a:rPr>
              <a:t>https://www.bing.com/images/search?view=detailV2&amp;ccid=9ZLKv7rG&amp;id</a:t>
            </a:r>
            <a:endParaRPr lang="uk-UA" sz="1100" dirty="0">
              <a:solidFill>
                <a:srgbClr val="00B0F0"/>
              </a:solidFill>
            </a:endParaRPr>
          </a:p>
        </p:txBody>
      </p:sp>
    </p:spTree>
    <p:extLst>
      <p:ext uri="{BB962C8B-B14F-4D97-AF65-F5344CB8AC3E}">
        <p14:creationId xmlns:p14="http://schemas.microsoft.com/office/powerpoint/2010/main" val="11922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88913"/>
            <a:ext cx="8229600" cy="431800"/>
          </a:xfrm>
        </p:spPr>
        <p:txBody>
          <a:bodyPr rtlCol="0">
            <a:normAutofit fontScale="90000"/>
          </a:bodyPr>
          <a:lstStyle/>
          <a:p>
            <a:pPr eaLnBrk="1" fontAlgn="auto" hangingPunct="1">
              <a:spcAft>
                <a:spcPts val="0"/>
              </a:spcAft>
              <a:defRPr/>
            </a:pPr>
            <a:r>
              <a:rPr lang="en-US" altLang="ru-RU" b="1" dirty="0">
                <a:solidFill>
                  <a:schemeClr val="accent5"/>
                </a:solidFill>
              </a:rPr>
              <a:t>Classification</a:t>
            </a:r>
            <a:endParaRPr lang="ru-RU" b="1" dirty="0">
              <a:solidFill>
                <a:schemeClr val="accent5"/>
              </a:solidFill>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4" name="Объект 3"/>
          <p:cNvSpPr>
            <a:spLocks noGrp="1"/>
          </p:cNvSpPr>
          <p:nvPr>
            <p:ph idx="1"/>
          </p:nvPr>
        </p:nvSpPr>
        <p:spPr>
          <a:xfrm>
            <a:off x="575155" y="844752"/>
            <a:ext cx="8229600" cy="4525963"/>
          </a:xfrm>
        </p:spPr>
        <p:txBody>
          <a:bodyPr/>
          <a:lstStyle/>
          <a:p>
            <a:pPr marL="0" indent="0">
              <a:buNone/>
            </a:pPr>
            <a:r>
              <a:rPr lang="en-US" b="1" dirty="0">
                <a:solidFill>
                  <a:srgbClr val="FF0000"/>
                </a:solidFill>
                <a:latin typeface="Times New Roman" panose="02020603050405020304" pitchFamily="18" charset="0"/>
                <a:ea typeface="Calibri" panose="020F0502020204030204" pitchFamily="34" charset="0"/>
              </a:rPr>
              <a:t>Why is classification </a:t>
            </a:r>
            <a:r>
              <a:rPr lang="en-US" b="1" dirty="0" smtClean="0">
                <a:solidFill>
                  <a:srgbClr val="FF0000"/>
                </a:solidFill>
                <a:latin typeface="Times New Roman" panose="02020603050405020304" pitchFamily="18" charset="0"/>
                <a:ea typeface="Calibri" panose="020F0502020204030204" pitchFamily="34" charset="0"/>
              </a:rPr>
              <a:t>needed</a:t>
            </a:r>
            <a:r>
              <a:rPr lang="ru-RU" b="1" dirty="0" smtClean="0">
                <a:solidFill>
                  <a:srgbClr val="FF0000"/>
                </a:solidFill>
                <a:latin typeface="Times New Roman" panose="02020603050405020304" pitchFamily="18" charset="0"/>
                <a:ea typeface="Calibri" panose="020F0502020204030204" pitchFamily="34" charset="0"/>
              </a:rPr>
              <a:t>?</a:t>
            </a:r>
          </a:p>
          <a:p>
            <a:pPr marL="0" indent="0">
              <a:buNone/>
            </a:pPr>
            <a:endParaRPr lang="ru-RU" b="1" dirty="0">
              <a:latin typeface="Times New Roman" panose="02020603050405020304" pitchFamily="18" charset="0"/>
            </a:endParaRPr>
          </a:p>
          <a:p>
            <a:pPr marL="0" indent="0">
              <a:buNone/>
            </a:pPr>
            <a:endParaRPr lang="ru-RU" b="1" dirty="0" smtClean="0">
              <a:latin typeface="Times New Roman" panose="02020603050405020304" pitchFamily="18" charset="0"/>
            </a:endParaRPr>
          </a:p>
          <a:p>
            <a:pPr marL="0" indent="0">
              <a:buNone/>
            </a:pPr>
            <a:r>
              <a:rPr lang="ru-RU" b="1" dirty="0" smtClean="0">
                <a:solidFill>
                  <a:srgbClr val="FF0000"/>
                </a:solidFill>
                <a:latin typeface="Times New Roman" panose="02020603050405020304" pitchFamily="18" charset="0"/>
              </a:rPr>
              <a:t>				</a:t>
            </a:r>
            <a:endParaRPr lang="uk-UA" dirty="0">
              <a:solidFill>
                <a:srgbClr val="FF0000"/>
              </a:solidFill>
              <a:latin typeface="Times New Roman" panose="02020603050405020304" pitchFamily="18" charset="0"/>
            </a:endParaRPr>
          </a:p>
        </p:txBody>
      </p:sp>
      <p:pic>
        <p:nvPicPr>
          <p:cNvPr id="5" name="Рисунок 4"/>
          <p:cNvPicPr>
            <a:picLocks noChangeAspect="1"/>
          </p:cNvPicPr>
          <p:nvPr/>
        </p:nvPicPr>
        <p:blipFill>
          <a:blip r:embed="rId3"/>
          <a:stretch>
            <a:fillRect/>
          </a:stretch>
        </p:blipFill>
        <p:spPr>
          <a:xfrm>
            <a:off x="539552" y="2350250"/>
            <a:ext cx="3189490" cy="3356304"/>
          </a:xfrm>
          <a:prstGeom prst="rect">
            <a:avLst/>
          </a:prstGeom>
        </p:spPr>
      </p:pic>
      <p:sp>
        <p:nvSpPr>
          <p:cNvPr id="6" name="TextBox 5"/>
          <p:cNvSpPr txBox="1"/>
          <p:nvPr/>
        </p:nvSpPr>
        <p:spPr>
          <a:xfrm>
            <a:off x="1979712" y="6237288"/>
            <a:ext cx="184731" cy="369332"/>
          </a:xfrm>
          <a:prstGeom prst="rect">
            <a:avLst/>
          </a:prstGeom>
          <a:noFill/>
        </p:spPr>
        <p:txBody>
          <a:bodyPr wrap="none" rtlCol="0">
            <a:spAutoFit/>
          </a:bodyPr>
          <a:lstStyle/>
          <a:p>
            <a:endParaRPr lang="uk-UA" dirty="0"/>
          </a:p>
        </p:txBody>
      </p:sp>
      <p:sp>
        <p:nvSpPr>
          <p:cNvPr id="10" name="TextBox 3"/>
          <p:cNvSpPr txBox="1">
            <a:spLocks noChangeArrowheads="1"/>
          </p:cNvSpPr>
          <p:nvPr/>
        </p:nvSpPr>
        <p:spPr bwMode="auto">
          <a:xfrm>
            <a:off x="1735053" y="1814733"/>
            <a:ext cx="975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dirty="0" smtClean="0">
                <a:solidFill>
                  <a:srgbClr val="000000"/>
                </a:solidFill>
                <a:latin typeface="Times New Roman" panose="02020603050405020304" pitchFamily="18" charset="0"/>
                <a:cs typeface="Times New Roman" panose="02020603050405020304" pitchFamily="18" charset="0"/>
              </a:rPr>
              <a:t>TOOLS</a:t>
            </a:r>
            <a:endParaRPr lang="ru-RU" altLang="ru-RU" sz="1800" b="1" dirty="0">
              <a:solidFill>
                <a:srgbClr val="000000"/>
              </a:solidFill>
              <a:latin typeface="Times New Roman" panose="02020603050405020304" pitchFamily="18" charset="0"/>
              <a:cs typeface="Times New Roman" panose="02020603050405020304" pitchFamily="18" charset="0"/>
            </a:endParaRPr>
          </a:p>
        </p:txBody>
      </p:sp>
      <p:pic>
        <p:nvPicPr>
          <p:cNvPr id="7" name="Рисунок 6"/>
          <p:cNvPicPr>
            <a:picLocks noChangeAspect="1"/>
          </p:cNvPicPr>
          <p:nvPr/>
        </p:nvPicPr>
        <p:blipFill>
          <a:blip r:embed="rId4"/>
          <a:stretch>
            <a:fillRect/>
          </a:stretch>
        </p:blipFill>
        <p:spPr>
          <a:xfrm>
            <a:off x="4962884" y="1498936"/>
            <a:ext cx="2190822" cy="2262151"/>
          </a:xfrm>
          <a:prstGeom prst="rect">
            <a:avLst/>
          </a:prstGeom>
        </p:spPr>
      </p:pic>
      <p:sp>
        <p:nvSpPr>
          <p:cNvPr id="8" name="Прямоугольник 7"/>
          <p:cNvSpPr/>
          <p:nvPr/>
        </p:nvSpPr>
        <p:spPr>
          <a:xfrm>
            <a:off x="7596336" y="1855637"/>
            <a:ext cx="917111" cy="646331"/>
          </a:xfrm>
          <a:prstGeom prst="rect">
            <a:avLst/>
          </a:prstGeom>
        </p:spPr>
        <p:txBody>
          <a:bodyPr wrap="none">
            <a:spAutoFit/>
          </a:bodyPr>
          <a:lstStyle/>
          <a:p>
            <a:r>
              <a:rPr lang="en-US" dirty="0" smtClean="0"/>
              <a:t>Nut</a:t>
            </a:r>
            <a:endParaRPr lang="ru-RU" dirty="0" smtClean="0"/>
          </a:p>
          <a:p>
            <a:r>
              <a:rPr lang="en-US" dirty="0"/>
              <a:t>Wrench</a:t>
            </a:r>
            <a:endParaRPr lang="uk-UA" dirty="0"/>
          </a:p>
        </p:txBody>
      </p:sp>
      <p:pic>
        <p:nvPicPr>
          <p:cNvPr id="9" name="Рисунок 8"/>
          <p:cNvPicPr>
            <a:picLocks noChangeAspect="1"/>
          </p:cNvPicPr>
          <p:nvPr/>
        </p:nvPicPr>
        <p:blipFill>
          <a:blip r:embed="rId5"/>
          <a:stretch>
            <a:fillRect/>
          </a:stretch>
        </p:blipFill>
        <p:spPr>
          <a:xfrm>
            <a:off x="4923362" y="3882400"/>
            <a:ext cx="2508792" cy="2075488"/>
          </a:xfrm>
          <a:prstGeom prst="rect">
            <a:avLst/>
          </a:prstGeom>
        </p:spPr>
      </p:pic>
      <p:sp>
        <p:nvSpPr>
          <p:cNvPr id="11" name="Прямоугольник 10"/>
          <p:cNvSpPr/>
          <p:nvPr/>
        </p:nvSpPr>
        <p:spPr>
          <a:xfrm>
            <a:off x="4854976" y="6106483"/>
            <a:ext cx="1786066" cy="261610"/>
          </a:xfrm>
          <a:prstGeom prst="rect">
            <a:avLst/>
          </a:prstGeom>
        </p:spPr>
        <p:txBody>
          <a:bodyPr wrap="none">
            <a:spAutoFit/>
          </a:bodyPr>
          <a:lstStyle/>
          <a:p>
            <a:r>
              <a:rPr lang="en-US" sz="1100" dirty="0">
                <a:solidFill>
                  <a:srgbClr val="00B0F0"/>
                </a:solidFill>
              </a:rPr>
              <a:t>https://www.pngwing.com/</a:t>
            </a:r>
            <a:endParaRPr lang="uk-UA" sz="1100" dirty="0">
              <a:solidFill>
                <a:srgbClr val="00B0F0"/>
              </a:solidFill>
            </a:endParaRPr>
          </a:p>
        </p:txBody>
      </p:sp>
      <p:sp>
        <p:nvSpPr>
          <p:cNvPr id="12" name="Прямоугольник 11"/>
          <p:cNvSpPr/>
          <p:nvPr/>
        </p:nvSpPr>
        <p:spPr>
          <a:xfrm>
            <a:off x="7596336" y="4596978"/>
            <a:ext cx="1547664" cy="646331"/>
          </a:xfrm>
          <a:prstGeom prst="rect">
            <a:avLst/>
          </a:prstGeom>
        </p:spPr>
        <p:txBody>
          <a:bodyPr wrap="square">
            <a:spAutoFit/>
          </a:bodyPr>
          <a:lstStyle/>
          <a:p>
            <a:r>
              <a:rPr lang="en-US" dirty="0"/>
              <a:t>Screw</a:t>
            </a:r>
          </a:p>
          <a:p>
            <a:r>
              <a:rPr lang="en-US" dirty="0"/>
              <a:t>Screwdriver</a:t>
            </a:r>
            <a:endParaRPr lang="uk-U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Thesaurus</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20</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pic>
        <p:nvPicPr>
          <p:cNvPr id="10" name="Рисунок 9"/>
          <p:cNvPicPr>
            <a:picLocks noChangeAspect="1"/>
          </p:cNvPicPr>
          <p:nvPr/>
        </p:nvPicPr>
        <p:blipFill>
          <a:blip r:embed="rId3"/>
          <a:stretch>
            <a:fillRect/>
          </a:stretch>
        </p:blipFill>
        <p:spPr>
          <a:xfrm>
            <a:off x="713520" y="1375777"/>
            <a:ext cx="8018732" cy="4592010"/>
          </a:xfrm>
          <a:prstGeom prst="rect">
            <a:avLst/>
          </a:prstGeom>
        </p:spPr>
      </p:pic>
      <p:sp>
        <p:nvSpPr>
          <p:cNvPr id="11" name="Прямоугольник 10"/>
          <p:cNvSpPr/>
          <p:nvPr/>
        </p:nvSpPr>
        <p:spPr>
          <a:xfrm>
            <a:off x="3575605" y="872425"/>
            <a:ext cx="2034788" cy="369332"/>
          </a:xfrm>
          <a:prstGeom prst="rect">
            <a:avLst/>
          </a:prstGeom>
        </p:spPr>
        <p:txBody>
          <a:bodyPr wrap="none">
            <a:spAutoFit/>
          </a:bodyPr>
          <a:lstStyle/>
          <a:p>
            <a:r>
              <a:rPr lang="en-US" b="1" dirty="0"/>
              <a:t>Dictionary example</a:t>
            </a:r>
            <a:endParaRPr lang="uk-UA" b="1" dirty="0"/>
          </a:p>
        </p:txBody>
      </p:sp>
    </p:spTree>
    <p:extLst>
      <p:ext uri="{BB962C8B-B14F-4D97-AF65-F5344CB8AC3E}">
        <p14:creationId xmlns:p14="http://schemas.microsoft.com/office/powerpoint/2010/main" val="3494764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Language</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21</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954107"/>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11" name="Прямоугольник 10"/>
          <p:cNvSpPr/>
          <p:nvPr/>
        </p:nvSpPr>
        <p:spPr>
          <a:xfrm>
            <a:off x="395536" y="874282"/>
            <a:ext cx="8675067" cy="3724096"/>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Backus–</a:t>
            </a:r>
            <a:r>
              <a:rPr lang="en-US" sz="2000" b="1" dirty="0" err="1">
                <a:latin typeface="Times New Roman" panose="02020603050405020304" pitchFamily="18" charset="0"/>
                <a:cs typeface="Times New Roman" panose="02020603050405020304" pitchFamily="18" charset="0"/>
              </a:rPr>
              <a:t>Naur</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Form</a:t>
            </a:r>
            <a:endParaRPr lang="ru-RU" sz="2000" b="1" dirty="0" smtClean="0">
              <a:latin typeface="Times New Roman" panose="02020603050405020304" pitchFamily="18" charset="0"/>
              <a:cs typeface="Times New Roman" panose="02020603050405020304" pitchFamily="18" charset="0"/>
            </a:endParaRPr>
          </a:p>
          <a:p>
            <a:pPr algn="ctr"/>
            <a:endParaRPr lang="en-US" sz="1400" b="1" dirty="0" smtClean="0">
              <a:latin typeface="Times New Roman" panose="02020603050405020304" pitchFamily="18" charset="0"/>
              <a:cs typeface="Times New Roman" panose="02020603050405020304" pitchFamily="18" charset="0"/>
            </a:endParaRPr>
          </a:p>
          <a:p>
            <a:pPr lvl="0">
              <a:spcAft>
                <a:spcPts val="800"/>
              </a:spcAft>
            </a:pPr>
            <a:r>
              <a:rPr lang="en-US" altLang="ru-RU" sz="2000" dirty="0" smtClean="0">
                <a:solidFill>
                  <a:prstClr val="black"/>
                </a:solidFill>
                <a:latin typeface="Calibri"/>
                <a:ea typeface="Calibri" panose="020F0502020204030204" pitchFamily="34" charset="0"/>
                <a:cs typeface="Times New Roman" panose="02020603050405020304" pitchFamily="18" charset="0"/>
              </a:rPr>
              <a:t>#&lt;</a:t>
            </a:r>
            <a:r>
              <a:rPr lang="en-US" altLang="ru-RU" sz="2000" dirty="0">
                <a:solidFill>
                  <a:prstClr val="black"/>
                </a:solidFill>
                <a:latin typeface="Calibri"/>
                <a:ea typeface="Calibri" panose="020F0502020204030204" pitchFamily="34" charset="0"/>
                <a:cs typeface="Times New Roman" panose="02020603050405020304" pitchFamily="18" charset="0"/>
              </a:rPr>
              <a:t>command&gt; &lt;argument&gt;</a:t>
            </a:r>
          </a:p>
          <a:p>
            <a:pPr lvl="0">
              <a:spcAft>
                <a:spcPts val="800"/>
              </a:spcAft>
            </a:pPr>
            <a:r>
              <a:rPr lang="en-US" altLang="ru-RU" sz="2000" dirty="0">
                <a:solidFill>
                  <a:prstClr val="black"/>
                </a:solidFill>
                <a:latin typeface="Calibri"/>
                <a:ea typeface="Calibri" panose="020F0502020204030204" pitchFamily="34" charset="0"/>
                <a:cs typeface="Times New Roman" panose="02020603050405020304" pitchFamily="18" charset="0"/>
              </a:rPr>
              <a:t>&lt;command&gt; ::= &lt;sequence of characters&gt;</a:t>
            </a:r>
          </a:p>
          <a:p>
            <a:pPr lvl="0">
              <a:spcAft>
                <a:spcPts val="800"/>
              </a:spcAft>
            </a:pPr>
            <a:r>
              <a:rPr lang="en-US" altLang="ru-RU" sz="2000" dirty="0">
                <a:solidFill>
                  <a:prstClr val="black"/>
                </a:solidFill>
                <a:latin typeface="Calibri"/>
                <a:ea typeface="Calibri" panose="020F0502020204030204" pitchFamily="34" charset="0"/>
                <a:cs typeface="Times New Roman" panose="02020603050405020304" pitchFamily="18" charset="0"/>
              </a:rPr>
              <a:t>&lt;argument&gt; ::= &lt;sequence of characters&gt;</a:t>
            </a:r>
          </a:p>
          <a:p>
            <a:pPr lvl="0">
              <a:spcAft>
                <a:spcPts val="800"/>
              </a:spcAft>
            </a:pPr>
            <a:r>
              <a:rPr lang="en-US" altLang="ru-RU" sz="2000" dirty="0">
                <a:solidFill>
                  <a:prstClr val="black"/>
                </a:solidFill>
                <a:latin typeface="Calibri"/>
                <a:ea typeface="Calibri" panose="020F0502020204030204" pitchFamily="34" charset="0"/>
                <a:cs typeface="Times New Roman" panose="02020603050405020304" pitchFamily="18" charset="0"/>
              </a:rPr>
              <a:t>&lt;sequence of characters&gt; ::= &lt;character&gt; | &lt;sequence of characters&gt; &lt;character&gt;</a:t>
            </a:r>
          </a:p>
          <a:p>
            <a:pPr lvl="0">
              <a:spcAft>
                <a:spcPts val="800"/>
              </a:spcAft>
            </a:pPr>
            <a:r>
              <a:rPr lang="en-US" altLang="ru-RU" sz="2000" dirty="0">
                <a:solidFill>
                  <a:prstClr val="black"/>
                </a:solidFill>
                <a:latin typeface="Calibri"/>
                <a:ea typeface="Calibri" panose="020F0502020204030204" pitchFamily="34" charset="0"/>
                <a:cs typeface="Times New Roman" panose="02020603050405020304" pitchFamily="18" charset="0"/>
              </a:rPr>
              <a:t>&lt;character&gt; ::= a | b | c | d | l | s |...# | % | - | ... a | b | c | d | ...</a:t>
            </a:r>
          </a:p>
          <a:p>
            <a:pPr lvl="0">
              <a:spcAft>
                <a:spcPts val="800"/>
              </a:spcAft>
            </a:pPr>
            <a:r>
              <a:rPr lang="en-US" altLang="ru-RU" sz="2000" b="1" dirty="0">
                <a:solidFill>
                  <a:prstClr val="black"/>
                </a:solidFill>
                <a:latin typeface="Calibri"/>
                <a:ea typeface="Calibri" panose="020F0502020204030204" pitchFamily="34" charset="0"/>
                <a:cs typeface="Times New Roman" panose="02020603050405020304" pitchFamily="18" charset="0"/>
              </a:rPr>
              <a:t>Example</a:t>
            </a:r>
            <a:r>
              <a:rPr lang="en-US" altLang="ru-RU" sz="2000" dirty="0">
                <a:solidFill>
                  <a:prstClr val="black"/>
                </a:solidFill>
                <a:latin typeface="Calibri"/>
                <a:ea typeface="Calibri" panose="020F0502020204030204" pitchFamily="34" charset="0"/>
                <a:cs typeface="Times New Roman" panose="02020603050405020304" pitchFamily="18" charset="0"/>
              </a:rPr>
              <a:t>:</a:t>
            </a:r>
            <a:endParaRPr lang="ru-RU" altLang="ru-RU"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b="1" dirty="0"/>
          </a:p>
          <a:p>
            <a:endParaRPr lang="uk-UA" b="1" dirty="0"/>
          </a:p>
        </p:txBody>
      </p:sp>
      <p:pic>
        <p:nvPicPr>
          <p:cNvPr id="5" name="Рисунок 4"/>
          <p:cNvPicPr>
            <a:picLocks noChangeAspect="1"/>
          </p:cNvPicPr>
          <p:nvPr/>
        </p:nvPicPr>
        <p:blipFill>
          <a:blip r:embed="rId3"/>
          <a:stretch>
            <a:fillRect/>
          </a:stretch>
        </p:blipFill>
        <p:spPr>
          <a:xfrm>
            <a:off x="1305905" y="3683856"/>
            <a:ext cx="7011008" cy="2578832"/>
          </a:xfrm>
          <a:prstGeom prst="rect">
            <a:avLst/>
          </a:prstGeom>
        </p:spPr>
      </p:pic>
      <p:pic>
        <p:nvPicPr>
          <p:cNvPr id="9" name="Рисунок 8"/>
          <p:cNvPicPr>
            <a:picLocks noChangeAspect="1"/>
          </p:cNvPicPr>
          <p:nvPr/>
        </p:nvPicPr>
        <p:blipFill>
          <a:blip r:embed="rId4"/>
          <a:stretch>
            <a:fillRect/>
          </a:stretch>
        </p:blipFill>
        <p:spPr>
          <a:xfrm>
            <a:off x="5033625" y="1470673"/>
            <a:ext cx="3885171" cy="865608"/>
          </a:xfrm>
          <a:prstGeom prst="rect">
            <a:avLst/>
          </a:prstGeom>
        </p:spPr>
      </p:pic>
    </p:spTree>
    <p:extLst>
      <p:ext uri="{BB962C8B-B14F-4D97-AF65-F5344CB8AC3E}">
        <p14:creationId xmlns:p14="http://schemas.microsoft.com/office/powerpoint/2010/main" val="5439536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Analytical modeling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22</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764704"/>
            <a:ext cx="7684537" cy="2246769"/>
          </a:xfrm>
          <a:prstGeom prst="rect">
            <a:avLst/>
          </a:prstGeom>
        </p:spPr>
        <p:txBody>
          <a:bodyPr wrap="square">
            <a:spAutoFit/>
          </a:bodyPr>
          <a:lstStyle/>
          <a:p>
            <a:pPr algn="just"/>
            <a:r>
              <a:rPr lang="en-US" sz="2800" b="1" spc="-5" dirty="0">
                <a:latin typeface="Times New Roman" panose="02020603050405020304" pitchFamily="18" charset="0"/>
                <a:ea typeface="Times New Roman" panose="02020603050405020304" pitchFamily="18" charset="0"/>
              </a:rPr>
              <a:t>Analytical modeling </a:t>
            </a:r>
            <a:r>
              <a:rPr lang="en-US" sz="2800" spc="-5" dirty="0">
                <a:latin typeface="Times New Roman" panose="02020603050405020304" pitchFamily="18" charset="0"/>
                <a:ea typeface="Times New Roman" panose="02020603050405020304" pitchFamily="18" charset="0"/>
              </a:rPr>
              <a:t>is characterized by the fact that the processes of functioning of system elements are written in the form of certain functional expressions (algebraic, </a:t>
            </a:r>
            <a:r>
              <a:rPr lang="en-US" sz="2800" spc="-5" dirty="0" err="1">
                <a:latin typeface="Times New Roman" panose="02020603050405020304" pitchFamily="18" charset="0"/>
                <a:ea typeface="Times New Roman" panose="02020603050405020304" pitchFamily="18" charset="0"/>
              </a:rPr>
              <a:t>integro</a:t>
            </a:r>
            <a:r>
              <a:rPr lang="en-US" sz="2800" spc="-5" dirty="0">
                <a:latin typeface="Times New Roman" panose="02020603050405020304" pitchFamily="18" charset="0"/>
                <a:ea typeface="Times New Roman" panose="02020603050405020304" pitchFamily="18" charset="0"/>
              </a:rPr>
              <a:t>-differential, finite-difference, etc.) or logical </a:t>
            </a:r>
            <a:r>
              <a:rPr lang="en-US" sz="2800" spc="-5" dirty="0" smtClean="0">
                <a:latin typeface="Times New Roman" panose="02020603050405020304" pitchFamily="18" charset="0"/>
                <a:ea typeface="Times New Roman" panose="02020603050405020304" pitchFamily="18" charset="0"/>
              </a:rPr>
              <a:t>conditions </a:t>
            </a:r>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pic>
        <p:nvPicPr>
          <p:cNvPr id="4" name="Рисунок 3"/>
          <p:cNvPicPr>
            <a:picLocks noChangeAspect="1"/>
          </p:cNvPicPr>
          <p:nvPr/>
        </p:nvPicPr>
        <p:blipFill>
          <a:blip r:embed="rId3"/>
          <a:stretch>
            <a:fillRect/>
          </a:stretch>
        </p:blipFill>
        <p:spPr>
          <a:xfrm>
            <a:off x="683568" y="3052832"/>
            <a:ext cx="2733675" cy="790575"/>
          </a:xfrm>
          <a:prstGeom prst="rect">
            <a:avLst/>
          </a:prstGeom>
        </p:spPr>
      </p:pic>
      <p:pic>
        <p:nvPicPr>
          <p:cNvPr id="9" name="Рисунок 8"/>
          <p:cNvPicPr>
            <a:picLocks noChangeAspect="1"/>
          </p:cNvPicPr>
          <p:nvPr/>
        </p:nvPicPr>
        <p:blipFill>
          <a:blip r:embed="rId4"/>
          <a:stretch>
            <a:fillRect/>
          </a:stretch>
        </p:blipFill>
        <p:spPr>
          <a:xfrm>
            <a:off x="740952" y="3887030"/>
            <a:ext cx="6089327" cy="1978389"/>
          </a:xfrm>
          <a:prstGeom prst="rect">
            <a:avLst/>
          </a:prstGeom>
        </p:spPr>
      </p:pic>
      <p:sp>
        <p:nvSpPr>
          <p:cNvPr id="12" name="Прямоугольник 11"/>
          <p:cNvSpPr/>
          <p:nvPr/>
        </p:nvSpPr>
        <p:spPr>
          <a:xfrm>
            <a:off x="6830279" y="5265255"/>
            <a:ext cx="1907253" cy="600164"/>
          </a:xfrm>
          <a:prstGeom prst="rect">
            <a:avLst/>
          </a:prstGeom>
        </p:spPr>
        <p:txBody>
          <a:bodyPr wrap="square">
            <a:spAutoFit/>
          </a:bodyPr>
          <a:lstStyle/>
          <a:p>
            <a:r>
              <a:rPr lang="en-US" sz="1100" dirty="0">
                <a:solidFill>
                  <a:srgbClr val="00B0F0"/>
                </a:solidFill>
              </a:rPr>
              <a:t>https://www.bing.com/images/search?view=detailV2&amp;ccid=YypHbrh4&amp;id</a:t>
            </a:r>
            <a:endParaRPr lang="uk-UA" sz="1100" dirty="0">
              <a:solidFill>
                <a:srgbClr val="00B0F0"/>
              </a:solidFill>
            </a:endParaRPr>
          </a:p>
        </p:txBody>
      </p:sp>
    </p:spTree>
    <p:extLst>
      <p:ext uri="{BB962C8B-B14F-4D97-AF65-F5344CB8AC3E}">
        <p14:creationId xmlns:p14="http://schemas.microsoft.com/office/powerpoint/2010/main" val="27530644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Analytical modeling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23</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40952" y="1036253"/>
            <a:ext cx="7684537" cy="954107"/>
          </a:xfrm>
          <a:prstGeom prst="rect">
            <a:avLst/>
          </a:prstGeom>
        </p:spPr>
        <p:txBody>
          <a:bodyPr wrap="square">
            <a:spAutoFit/>
          </a:bodyPr>
          <a:lstStyle/>
          <a:p>
            <a:pPr algn="just"/>
            <a:r>
              <a:rPr lang="en-US" sz="2800" b="1" spc="-5" dirty="0" smtClean="0">
                <a:latin typeface="Times New Roman" panose="02020603050405020304" pitchFamily="18" charset="0"/>
                <a:ea typeface="Times New Roman" panose="02020603050405020304" pitchFamily="18" charset="0"/>
              </a:rPr>
              <a:t>The Analytical model </a:t>
            </a:r>
            <a:r>
              <a:rPr lang="en-US" sz="2800" spc="-5" dirty="0">
                <a:latin typeface="Times New Roman" panose="02020603050405020304" pitchFamily="18" charset="0"/>
                <a:ea typeface="Times New Roman" panose="02020603050405020304" pitchFamily="18" charset="0"/>
              </a:rPr>
              <a:t>can be studied using the following methods: </a:t>
            </a:r>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5" name="Прямоугольник 4"/>
          <p:cNvSpPr/>
          <p:nvPr/>
        </p:nvSpPr>
        <p:spPr>
          <a:xfrm>
            <a:off x="395536" y="1868969"/>
            <a:ext cx="8275292" cy="1100301"/>
          </a:xfrm>
          <a:prstGeom prst="rect">
            <a:avLst/>
          </a:prstGeom>
        </p:spPr>
        <p:txBody>
          <a:bodyPr wrap="square">
            <a:spAutoFit/>
          </a:bodyPr>
          <a:lstStyle/>
          <a:p>
            <a:pPr marL="349250" marR="127000" indent="-285750" algn="just">
              <a:lnSpc>
                <a:spcPct val="150000"/>
              </a:lnSpc>
              <a:spcBef>
                <a:spcPts val="315"/>
              </a:spcBef>
              <a:spcAft>
                <a:spcPts val="0"/>
              </a:spcAft>
              <a:buFont typeface="Arial" panose="020B0604020202020204" pitchFamily="34" charset="0"/>
              <a:buChar char="•"/>
            </a:pPr>
            <a:r>
              <a:rPr lang="en-US" b="1" spc="-5" dirty="0" smtClean="0">
                <a:latin typeface="Times New Roman" panose="02020603050405020304" pitchFamily="18" charset="0"/>
                <a:ea typeface="Times New Roman" panose="02020603050405020304" pitchFamily="18" charset="0"/>
              </a:rPr>
              <a:t>Analytical</a:t>
            </a:r>
            <a:r>
              <a:rPr lang="en-US" spc="-5" dirty="0">
                <a:latin typeface="Times New Roman" panose="02020603050405020304" pitchFamily="18" charset="0"/>
                <a:ea typeface="Times New Roman" panose="02020603050405020304" pitchFamily="18" charset="0"/>
              </a:rPr>
              <a:t>, when they strive to obtain, in a general form, explicit dependencies for the desired </a:t>
            </a:r>
            <a:r>
              <a:rPr lang="en-US" spc="-5" dirty="0" smtClean="0">
                <a:latin typeface="Times New Roman" panose="02020603050405020304" pitchFamily="18" charset="0"/>
                <a:ea typeface="Times New Roman" panose="02020603050405020304" pitchFamily="18" charset="0"/>
              </a:rPr>
              <a:t>characteristics (</a:t>
            </a:r>
            <a:r>
              <a:rPr lang="en-US" spc="-5" dirty="0">
                <a:latin typeface="Times New Roman" panose="02020603050405020304" pitchFamily="18" charset="0"/>
                <a:ea typeface="Times New Roman" panose="02020603050405020304" pitchFamily="18" charset="0"/>
              </a:rPr>
              <a:t>Ohm's </a:t>
            </a:r>
            <a:r>
              <a:rPr lang="en-US" spc="-5" dirty="0" smtClean="0">
                <a:latin typeface="Times New Roman" panose="02020603050405020304" pitchFamily="18" charset="0"/>
                <a:ea typeface="Times New Roman" panose="02020603050405020304" pitchFamily="18" charset="0"/>
              </a:rPr>
              <a:t>law: Current, Voltage, Resistance)</a:t>
            </a:r>
          </a:p>
          <a:p>
            <a:pPr marL="63500" marR="127000" algn="just">
              <a:lnSpc>
                <a:spcPct val="150000"/>
              </a:lnSpc>
              <a:spcBef>
                <a:spcPts val="315"/>
              </a:spcBef>
              <a:spcAft>
                <a:spcPts val="0"/>
              </a:spcAft>
            </a:pPr>
            <a:endParaRPr lang="uk-UA" sz="600" dirty="0">
              <a:latin typeface="Times New Roman" panose="02020603050405020304" pitchFamily="18" charset="0"/>
              <a:ea typeface="Times New Roman" panose="02020603050405020304" pitchFamily="18" charset="0"/>
            </a:endParaRPr>
          </a:p>
        </p:txBody>
      </p:sp>
      <p:pic>
        <p:nvPicPr>
          <p:cNvPr id="10" name="Рисунок 9"/>
          <p:cNvPicPr>
            <a:picLocks noChangeAspect="1"/>
          </p:cNvPicPr>
          <p:nvPr/>
        </p:nvPicPr>
        <p:blipFill>
          <a:blip r:embed="rId3"/>
          <a:stretch>
            <a:fillRect/>
          </a:stretch>
        </p:blipFill>
        <p:spPr>
          <a:xfrm>
            <a:off x="1835696" y="2800513"/>
            <a:ext cx="5040560" cy="2994392"/>
          </a:xfrm>
          <a:prstGeom prst="rect">
            <a:avLst/>
          </a:prstGeom>
        </p:spPr>
      </p:pic>
      <p:sp>
        <p:nvSpPr>
          <p:cNvPr id="11" name="Прямоугольник 10"/>
          <p:cNvSpPr/>
          <p:nvPr/>
        </p:nvSpPr>
        <p:spPr>
          <a:xfrm>
            <a:off x="1979712" y="5785628"/>
            <a:ext cx="5760640" cy="307777"/>
          </a:xfrm>
          <a:prstGeom prst="rect">
            <a:avLst/>
          </a:prstGeom>
        </p:spPr>
        <p:txBody>
          <a:bodyPr wrap="square">
            <a:spAutoFit/>
          </a:bodyPr>
          <a:lstStyle/>
          <a:p>
            <a:r>
              <a:rPr lang="en-US" sz="1400" dirty="0">
                <a:solidFill>
                  <a:srgbClr val="0070C0"/>
                </a:solidFill>
              </a:rPr>
              <a:t>https://www.bing.com/images/search?view=detailV2&amp;ccid</a:t>
            </a:r>
            <a:endParaRPr lang="uk-UA" sz="1400" dirty="0">
              <a:solidFill>
                <a:srgbClr val="0070C0"/>
              </a:solidFill>
            </a:endParaRPr>
          </a:p>
        </p:txBody>
      </p:sp>
    </p:spTree>
    <p:extLst>
      <p:ext uri="{BB962C8B-B14F-4D97-AF65-F5344CB8AC3E}">
        <p14:creationId xmlns:p14="http://schemas.microsoft.com/office/powerpoint/2010/main" val="15084684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Analytical modeling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24</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40952" y="767270"/>
            <a:ext cx="7684537" cy="954107"/>
          </a:xfrm>
          <a:prstGeom prst="rect">
            <a:avLst/>
          </a:prstGeom>
        </p:spPr>
        <p:txBody>
          <a:bodyPr wrap="square">
            <a:spAutoFit/>
          </a:bodyPr>
          <a:lstStyle/>
          <a:p>
            <a:pPr algn="just"/>
            <a:r>
              <a:rPr lang="en-US" sz="2800" b="1" spc="-5" dirty="0" smtClean="0">
                <a:latin typeface="Times New Roman" panose="02020603050405020304" pitchFamily="18" charset="0"/>
                <a:ea typeface="Times New Roman" panose="02020603050405020304" pitchFamily="18" charset="0"/>
              </a:rPr>
              <a:t>The Analytical model </a:t>
            </a:r>
            <a:r>
              <a:rPr lang="en-US" sz="2800" spc="-5" dirty="0">
                <a:latin typeface="Times New Roman" panose="02020603050405020304" pitchFamily="18" charset="0"/>
                <a:ea typeface="Times New Roman" panose="02020603050405020304" pitchFamily="18" charset="0"/>
              </a:rPr>
              <a:t>can be studied using the following methods: </a:t>
            </a:r>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5" name="Прямоугольник 4"/>
          <p:cNvSpPr/>
          <p:nvPr/>
        </p:nvSpPr>
        <p:spPr>
          <a:xfrm>
            <a:off x="267420" y="1582007"/>
            <a:ext cx="8409036" cy="3177793"/>
          </a:xfrm>
          <a:prstGeom prst="rect">
            <a:avLst/>
          </a:prstGeom>
        </p:spPr>
        <p:txBody>
          <a:bodyPr wrap="square">
            <a:spAutoFit/>
          </a:bodyPr>
          <a:lstStyle/>
          <a:p>
            <a:pPr marL="349250" marR="127000" indent="-285750" algn="just">
              <a:lnSpc>
                <a:spcPct val="150000"/>
              </a:lnSpc>
              <a:spcBef>
                <a:spcPts val="315"/>
              </a:spcBef>
              <a:spcAft>
                <a:spcPts val="0"/>
              </a:spcAft>
              <a:buFont typeface="Arial" panose="020B0604020202020204" pitchFamily="34" charset="0"/>
              <a:buChar char="•"/>
            </a:pPr>
            <a:r>
              <a:rPr lang="en-US" b="1" spc="-5" dirty="0" smtClean="0">
                <a:latin typeface="Times New Roman" panose="02020603050405020304" pitchFamily="18" charset="0"/>
                <a:ea typeface="Times New Roman" panose="02020603050405020304" pitchFamily="18" charset="0"/>
              </a:rPr>
              <a:t>Numerical</a:t>
            </a:r>
            <a:r>
              <a:rPr lang="en-US" spc="-5" dirty="0">
                <a:latin typeface="Times New Roman" panose="02020603050405020304" pitchFamily="18" charset="0"/>
                <a:ea typeface="Times New Roman" panose="02020603050405020304" pitchFamily="18" charset="0"/>
              </a:rPr>
              <a:t>, when, not being able to solve equations in general form, they strive to obtain results with specific initial </a:t>
            </a:r>
            <a:r>
              <a:rPr lang="en-US" spc="-5" dirty="0" smtClean="0">
                <a:latin typeface="Times New Roman" panose="02020603050405020304" pitchFamily="18" charset="0"/>
                <a:ea typeface="Times New Roman" panose="02020603050405020304" pitchFamily="18" charset="0"/>
              </a:rPr>
              <a:t>data</a:t>
            </a:r>
            <a:r>
              <a:rPr lang="ru-RU" spc="-5" dirty="0" smtClean="0">
                <a:latin typeface="Times New Roman" panose="02020603050405020304" pitchFamily="18" charset="0"/>
                <a:ea typeface="Times New Roman" panose="02020603050405020304" pitchFamily="18" charset="0"/>
              </a:rPr>
              <a:t> (</a:t>
            </a:r>
            <a:r>
              <a:rPr lang="en-US" spc="-5" dirty="0">
                <a:latin typeface="Times New Roman" panose="02020603050405020304" pitchFamily="18" charset="0"/>
                <a:ea typeface="Times New Roman" panose="02020603050405020304" pitchFamily="18" charset="0"/>
              </a:rPr>
              <a:t>Numerical integration</a:t>
            </a:r>
            <a:r>
              <a:rPr lang="ru-RU" dirty="0" smtClean="0"/>
              <a:t>)</a:t>
            </a:r>
          </a:p>
          <a:p>
            <a:pPr marL="539750" marR="127000" algn="just">
              <a:lnSpc>
                <a:spcPct val="150000"/>
              </a:lnSpc>
              <a:spcBef>
                <a:spcPts val="315"/>
              </a:spcBef>
              <a:spcAft>
                <a:spcPts val="0"/>
              </a:spcAft>
            </a:pPr>
            <a:r>
              <a:rPr lang="en-US" b="1" spc="-5" dirty="0">
                <a:latin typeface="Times New Roman" panose="02020603050405020304" pitchFamily="18" charset="0"/>
                <a:ea typeface="Times New Roman" panose="02020603050405020304" pitchFamily="18" charset="0"/>
              </a:rPr>
              <a:t>Rectangle method</a:t>
            </a:r>
            <a:r>
              <a:rPr lang="en-US" spc="-5" dirty="0">
                <a:latin typeface="Times New Roman" panose="02020603050405020304" pitchFamily="18" charset="0"/>
                <a:ea typeface="Times New Roman" panose="02020603050405020304" pitchFamily="18" charset="0"/>
              </a:rPr>
              <a:t>: the integrand is replaced by a constant equal to its value in the middle of the integration segment. The integral is approximately equal to the product of this constant and the length of the segment</a:t>
            </a:r>
            <a:r>
              <a:rPr lang="en-US" spc="-5" dirty="0" smtClean="0">
                <a:latin typeface="Times New Roman" panose="02020603050405020304" pitchFamily="18" charset="0"/>
                <a:ea typeface="Times New Roman" panose="02020603050405020304" pitchFamily="18" charset="0"/>
              </a:rPr>
              <a:t>.</a:t>
            </a:r>
            <a:endParaRPr lang="ru-RU" spc="-5" dirty="0" smtClean="0">
              <a:latin typeface="Times New Roman" panose="02020603050405020304" pitchFamily="18" charset="0"/>
              <a:ea typeface="Times New Roman" panose="02020603050405020304" pitchFamily="18" charset="0"/>
            </a:endParaRPr>
          </a:p>
          <a:p>
            <a:pPr marL="539750" marR="127000" algn="just">
              <a:lnSpc>
                <a:spcPct val="150000"/>
              </a:lnSpc>
              <a:spcBef>
                <a:spcPts val="315"/>
              </a:spcBef>
              <a:spcAft>
                <a:spcPts val="0"/>
              </a:spcAft>
            </a:pPr>
            <a:endParaRPr lang="ru-RU" spc="-5" dirty="0">
              <a:latin typeface="Times New Roman" panose="02020603050405020304" pitchFamily="18" charset="0"/>
              <a:ea typeface="Times New Roman" panose="02020603050405020304" pitchFamily="18" charset="0"/>
            </a:endParaRPr>
          </a:p>
          <a:p>
            <a:pPr marR="127000" algn="just">
              <a:lnSpc>
                <a:spcPct val="150000"/>
              </a:lnSpc>
              <a:spcBef>
                <a:spcPts val="315"/>
              </a:spcBef>
              <a:spcAft>
                <a:spcPts val="0"/>
              </a:spcAft>
            </a:pPr>
            <a:r>
              <a:rPr lang="ru-RU" b="1" spc="-5" dirty="0" smtClean="0">
                <a:latin typeface="Times New Roman" panose="02020603050405020304" pitchFamily="18" charset="0"/>
                <a:ea typeface="Times New Roman" panose="02020603050405020304" pitchFamily="18" charset="0"/>
              </a:rPr>
              <a:t>1.</a:t>
            </a:r>
            <a:r>
              <a:rPr lang="ru-RU" spc="-5" dirty="0" smtClean="0">
                <a:latin typeface="Times New Roman" panose="02020603050405020304" pitchFamily="18" charset="0"/>
                <a:ea typeface="Times New Roman" panose="02020603050405020304" pitchFamily="18" charset="0"/>
              </a:rPr>
              <a:t>	        </a:t>
            </a:r>
            <a:r>
              <a:rPr lang="ru-RU" b="1" spc="-5" dirty="0" smtClean="0">
                <a:latin typeface="Times New Roman" panose="02020603050405020304" pitchFamily="18" charset="0"/>
                <a:ea typeface="Times New Roman" panose="02020603050405020304" pitchFamily="18" charset="0"/>
              </a:rPr>
              <a:t>2.</a:t>
            </a:r>
            <a:r>
              <a:rPr lang="ru-RU" spc="-5" dirty="0" smtClean="0">
                <a:latin typeface="Times New Roman" panose="02020603050405020304" pitchFamily="18" charset="0"/>
                <a:ea typeface="Times New Roman" panose="02020603050405020304" pitchFamily="18" charset="0"/>
              </a:rPr>
              <a:t> 		      </a:t>
            </a:r>
            <a:r>
              <a:rPr lang="ru-RU" b="1" spc="-5" dirty="0" smtClean="0">
                <a:latin typeface="Times New Roman" panose="02020603050405020304" pitchFamily="18" charset="0"/>
                <a:ea typeface="Times New Roman" panose="02020603050405020304" pitchFamily="18" charset="0"/>
              </a:rPr>
              <a:t>3.</a:t>
            </a:r>
            <a:r>
              <a:rPr lang="ru-RU" spc="-5" dirty="0" smtClean="0">
                <a:latin typeface="Times New Roman" panose="02020603050405020304" pitchFamily="18" charset="0"/>
                <a:ea typeface="Times New Roman" panose="02020603050405020304" pitchFamily="18" charset="0"/>
              </a:rPr>
              <a:t>				      </a:t>
            </a:r>
            <a:r>
              <a:rPr lang="ru-RU" b="1" spc="-5" dirty="0" smtClean="0">
                <a:latin typeface="Times New Roman" panose="02020603050405020304" pitchFamily="18" charset="0"/>
                <a:ea typeface="Times New Roman" panose="02020603050405020304" pitchFamily="18" charset="0"/>
              </a:rPr>
              <a:t>4.</a:t>
            </a:r>
            <a:r>
              <a:rPr lang="ru-RU" spc="-5" dirty="0" smtClean="0">
                <a:latin typeface="Times New Roman" panose="02020603050405020304" pitchFamily="18" charset="0"/>
                <a:ea typeface="Times New Roman" panose="02020603050405020304" pitchFamily="18" charset="0"/>
              </a:rPr>
              <a:t> </a:t>
            </a:r>
            <a:endParaRPr lang="en-US" spc="-5" dirty="0">
              <a:latin typeface="Times New Roman" panose="02020603050405020304" pitchFamily="18" charset="0"/>
              <a:ea typeface="Times New Roman" panose="02020603050405020304" pitchFamily="18" charset="0"/>
            </a:endParaRPr>
          </a:p>
          <a:p>
            <a:pPr marL="63500" marR="127000" algn="just">
              <a:lnSpc>
                <a:spcPct val="150000"/>
              </a:lnSpc>
              <a:spcBef>
                <a:spcPts val="315"/>
              </a:spcBef>
              <a:spcAft>
                <a:spcPts val="0"/>
              </a:spcAft>
            </a:pPr>
            <a:endParaRPr lang="uk-UA" sz="100" dirty="0">
              <a:latin typeface="Times New Roman" panose="02020603050405020304" pitchFamily="18" charset="0"/>
              <a:ea typeface="Times New Roman" panose="02020603050405020304" pitchFamily="18" charset="0"/>
            </a:endParaRPr>
          </a:p>
        </p:txBody>
      </p:sp>
      <p:pic>
        <p:nvPicPr>
          <p:cNvPr id="8" name="Рисунок 7"/>
          <p:cNvPicPr>
            <a:picLocks noChangeAspect="1"/>
          </p:cNvPicPr>
          <p:nvPr/>
        </p:nvPicPr>
        <p:blipFill>
          <a:blip r:embed="rId3"/>
          <a:stretch>
            <a:fillRect/>
          </a:stretch>
        </p:blipFill>
        <p:spPr>
          <a:xfrm>
            <a:off x="611560" y="3898071"/>
            <a:ext cx="851508" cy="1043097"/>
          </a:xfrm>
          <a:prstGeom prst="rect">
            <a:avLst/>
          </a:prstGeom>
        </p:spPr>
      </p:pic>
      <p:pic>
        <p:nvPicPr>
          <p:cNvPr id="9" name="Рисунок 8"/>
          <p:cNvPicPr>
            <a:picLocks noChangeAspect="1"/>
          </p:cNvPicPr>
          <p:nvPr/>
        </p:nvPicPr>
        <p:blipFill>
          <a:blip r:embed="rId4"/>
          <a:stretch>
            <a:fillRect/>
          </a:stretch>
        </p:blipFill>
        <p:spPr>
          <a:xfrm>
            <a:off x="1907704" y="3933056"/>
            <a:ext cx="1296144" cy="977093"/>
          </a:xfrm>
          <a:prstGeom prst="rect">
            <a:avLst/>
          </a:prstGeom>
        </p:spPr>
      </p:pic>
      <p:pic>
        <p:nvPicPr>
          <p:cNvPr id="10" name="Рисунок 9"/>
          <p:cNvPicPr>
            <a:picLocks noChangeAspect="1"/>
          </p:cNvPicPr>
          <p:nvPr/>
        </p:nvPicPr>
        <p:blipFill>
          <a:blip r:embed="rId5"/>
          <a:stretch>
            <a:fillRect/>
          </a:stretch>
        </p:blipFill>
        <p:spPr>
          <a:xfrm>
            <a:off x="3615655" y="3741762"/>
            <a:ext cx="3476625" cy="2495550"/>
          </a:xfrm>
          <a:prstGeom prst="rect">
            <a:avLst/>
          </a:prstGeom>
        </p:spPr>
      </p:pic>
      <p:pic>
        <p:nvPicPr>
          <p:cNvPr id="11" name="Рисунок 10"/>
          <p:cNvPicPr>
            <a:picLocks noChangeAspect="1"/>
          </p:cNvPicPr>
          <p:nvPr/>
        </p:nvPicPr>
        <p:blipFill>
          <a:blip r:embed="rId6"/>
          <a:stretch>
            <a:fillRect/>
          </a:stretch>
        </p:blipFill>
        <p:spPr>
          <a:xfrm>
            <a:off x="7244814" y="3973204"/>
            <a:ext cx="1817401" cy="967964"/>
          </a:xfrm>
          <a:prstGeom prst="rect">
            <a:avLst/>
          </a:prstGeom>
        </p:spPr>
      </p:pic>
    </p:spTree>
    <p:extLst>
      <p:ext uri="{BB962C8B-B14F-4D97-AF65-F5344CB8AC3E}">
        <p14:creationId xmlns:p14="http://schemas.microsoft.com/office/powerpoint/2010/main" val="2254826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Analytical modeling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25</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40952" y="767270"/>
            <a:ext cx="7684537" cy="954107"/>
          </a:xfrm>
          <a:prstGeom prst="rect">
            <a:avLst/>
          </a:prstGeom>
        </p:spPr>
        <p:txBody>
          <a:bodyPr wrap="square">
            <a:spAutoFit/>
          </a:bodyPr>
          <a:lstStyle/>
          <a:p>
            <a:pPr algn="just"/>
            <a:r>
              <a:rPr lang="en-US" sz="2800" b="1" spc="-5" dirty="0" smtClean="0">
                <a:latin typeface="Times New Roman" panose="02020603050405020304" pitchFamily="18" charset="0"/>
                <a:ea typeface="Times New Roman" panose="02020603050405020304" pitchFamily="18" charset="0"/>
              </a:rPr>
              <a:t>The Analytical model </a:t>
            </a:r>
            <a:r>
              <a:rPr lang="en-US" sz="2800" spc="-5" dirty="0">
                <a:latin typeface="Times New Roman" panose="02020603050405020304" pitchFamily="18" charset="0"/>
                <a:ea typeface="Times New Roman" panose="02020603050405020304" pitchFamily="18" charset="0"/>
              </a:rPr>
              <a:t>can be studied using the following methods: </a:t>
            </a:r>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5" name="Прямоугольник 4"/>
          <p:cNvSpPr/>
          <p:nvPr/>
        </p:nvSpPr>
        <p:spPr>
          <a:xfrm>
            <a:off x="267420" y="1582007"/>
            <a:ext cx="8409036" cy="3177793"/>
          </a:xfrm>
          <a:prstGeom prst="rect">
            <a:avLst/>
          </a:prstGeom>
        </p:spPr>
        <p:txBody>
          <a:bodyPr wrap="square">
            <a:spAutoFit/>
          </a:bodyPr>
          <a:lstStyle/>
          <a:p>
            <a:pPr marL="349250" marR="127000" indent="-285750" algn="just">
              <a:lnSpc>
                <a:spcPct val="150000"/>
              </a:lnSpc>
              <a:spcBef>
                <a:spcPts val="315"/>
              </a:spcBef>
              <a:spcAft>
                <a:spcPts val="0"/>
              </a:spcAft>
              <a:buFont typeface="Arial" panose="020B0604020202020204" pitchFamily="34" charset="0"/>
              <a:buChar char="•"/>
            </a:pPr>
            <a:r>
              <a:rPr lang="en-US" b="1" spc="-5" dirty="0" smtClean="0">
                <a:latin typeface="Times New Roman" panose="02020603050405020304" pitchFamily="18" charset="0"/>
                <a:ea typeface="Times New Roman" panose="02020603050405020304" pitchFamily="18" charset="0"/>
              </a:rPr>
              <a:t>Numerical</a:t>
            </a:r>
            <a:r>
              <a:rPr lang="en-US" spc="-5" dirty="0">
                <a:latin typeface="Times New Roman" panose="02020603050405020304" pitchFamily="18" charset="0"/>
                <a:ea typeface="Times New Roman" panose="02020603050405020304" pitchFamily="18" charset="0"/>
              </a:rPr>
              <a:t>, when, not being able to solve equations in general form, they strive to obtain results with specific initial </a:t>
            </a:r>
            <a:r>
              <a:rPr lang="en-US" spc="-5" dirty="0" smtClean="0">
                <a:latin typeface="Times New Roman" panose="02020603050405020304" pitchFamily="18" charset="0"/>
                <a:ea typeface="Times New Roman" panose="02020603050405020304" pitchFamily="18" charset="0"/>
              </a:rPr>
              <a:t>data</a:t>
            </a:r>
            <a:r>
              <a:rPr lang="ru-RU" spc="-5" dirty="0" smtClean="0">
                <a:latin typeface="Times New Roman" panose="02020603050405020304" pitchFamily="18" charset="0"/>
                <a:ea typeface="Times New Roman" panose="02020603050405020304" pitchFamily="18" charset="0"/>
              </a:rPr>
              <a:t> (</a:t>
            </a:r>
            <a:r>
              <a:rPr lang="en-US" spc="-5" dirty="0">
                <a:latin typeface="Times New Roman" panose="02020603050405020304" pitchFamily="18" charset="0"/>
                <a:ea typeface="Times New Roman" panose="02020603050405020304" pitchFamily="18" charset="0"/>
              </a:rPr>
              <a:t>Numerical integration</a:t>
            </a:r>
            <a:r>
              <a:rPr lang="ru-RU" dirty="0" smtClean="0"/>
              <a:t>)</a:t>
            </a:r>
          </a:p>
          <a:p>
            <a:pPr marL="539750" marR="127000" algn="just">
              <a:lnSpc>
                <a:spcPct val="150000"/>
              </a:lnSpc>
              <a:spcBef>
                <a:spcPts val="315"/>
              </a:spcBef>
              <a:spcAft>
                <a:spcPts val="0"/>
              </a:spcAft>
            </a:pPr>
            <a:r>
              <a:rPr lang="en-US" b="1" spc="-5" dirty="0">
                <a:latin typeface="Times New Roman" panose="02020603050405020304" pitchFamily="18" charset="0"/>
                <a:ea typeface="Times New Roman" panose="02020603050405020304" pitchFamily="18" charset="0"/>
              </a:rPr>
              <a:t>Simpson's rules</a:t>
            </a:r>
            <a:r>
              <a:rPr lang="en-US" spc="-5" dirty="0">
                <a:latin typeface="Times New Roman" panose="02020603050405020304" pitchFamily="18" charset="0"/>
                <a:ea typeface="Times New Roman" panose="02020603050405020304" pitchFamily="18" charset="0"/>
              </a:rPr>
              <a:t>: the integrand function is replaced by a quadratic function passing through its values at three points: at the ends of the integration segment and in its middle. The integral is approximately equal to the area under the graph of this quadratic function.</a:t>
            </a:r>
            <a:endParaRPr lang="ru-RU" spc="-5" dirty="0">
              <a:latin typeface="Times New Roman" panose="02020603050405020304" pitchFamily="18" charset="0"/>
              <a:ea typeface="Times New Roman" panose="02020603050405020304" pitchFamily="18" charset="0"/>
            </a:endParaRPr>
          </a:p>
          <a:p>
            <a:pPr marR="127000" algn="just">
              <a:lnSpc>
                <a:spcPct val="150000"/>
              </a:lnSpc>
              <a:spcBef>
                <a:spcPts val="315"/>
              </a:spcBef>
              <a:spcAft>
                <a:spcPts val="0"/>
              </a:spcAft>
            </a:pPr>
            <a:r>
              <a:rPr lang="ru-RU" spc="-5" dirty="0" smtClean="0">
                <a:latin typeface="Times New Roman" panose="02020603050405020304" pitchFamily="18" charset="0"/>
                <a:ea typeface="Times New Roman" panose="02020603050405020304" pitchFamily="18" charset="0"/>
              </a:rPr>
              <a:t>	        		      				       </a:t>
            </a:r>
            <a:endParaRPr lang="en-US" spc="-5" dirty="0">
              <a:latin typeface="Times New Roman" panose="02020603050405020304" pitchFamily="18" charset="0"/>
              <a:ea typeface="Times New Roman" panose="02020603050405020304" pitchFamily="18" charset="0"/>
            </a:endParaRPr>
          </a:p>
          <a:p>
            <a:pPr marL="63500" marR="127000" algn="just">
              <a:lnSpc>
                <a:spcPct val="150000"/>
              </a:lnSpc>
              <a:spcBef>
                <a:spcPts val="315"/>
              </a:spcBef>
              <a:spcAft>
                <a:spcPts val="0"/>
              </a:spcAft>
            </a:pPr>
            <a:endParaRPr lang="uk-UA" sz="100" dirty="0">
              <a:latin typeface="Times New Roman" panose="02020603050405020304" pitchFamily="18" charset="0"/>
              <a:ea typeface="Times New Roman" panose="02020603050405020304" pitchFamily="18" charset="0"/>
            </a:endParaRPr>
          </a:p>
        </p:txBody>
      </p:sp>
      <p:sp>
        <p:nvSpPr>
          <p:cNvPr id="4" name="Прямоугольник 3"/>
          <p:cNvSpPr/>
          <p:nvPr/>
        </p:nvSpPr>
        <p:spPr>
          <a:xfrm>
            <a:off x="496052" y="5724733"/>
            <a:ext cx="4572000" cy="307777"/>
          </a:xfrm>
          <a:prstGeom prst="rect">
            <a:avLst/>
          </a:prstGeom>
        </p:spPr>
        <p:txBody>
          <a:bodyPr>
            <a:spAutoFit/>
          </a:bodyPr>
          <a:lstStyle/>
          <a:p>
            <a:r>
              <a:rPr lang="en-US" sz="1400" dirty="0">
                <a:solidFill>
                  <a:srgbClr val="0070C0"/>
                </a:solidFill>
              </a:rPr>
              <a:t>https://en.wikipedia.org/wiki/Simpson%27s_rule</a:t>
            </a:r>
            <a:endParaRPr lang="uk-UA" sz="1400" dirty="0">
              <a:solidFill>
                <a:srgbClr val="0070C0"/>
              </a:solidFill>
            </a:endParaRPr>
          </a:p>
        </p:txBody>
      </p:sp>
      <p:pic>
        <p:nvPicPr>
          <p:cNvPr id="12" name="Рисунок 11"/>
          <p:cNvPicPr>
            <a:picLocks noChangeAspect="1"/>
          </p:cNvPicPr>
          <p:nvPr/>
        </p:nvPicPr>
        <p:blipFill>
          <a:blip r:embed="rId3"/>
          <a:stretch>
            <a:fillRect/>
          </a:stretch>
        </p:blipFill>
        <p:spPr>
          <a:xfrm>
            <a:off x="365875" y="4435911"/>
            <a:ext cx="4854197" cy="716727"/>
          </a:xfrm>
          <a:prstGeom prst="rect">
            <a:avLst/>
          </a:prstGeom>
        </p:spPr>
      </p:pic>
      <p:pic>
        <p:nvPicPr>
          <p:cNvPr id="13" name="Рисунок 12"/>
          <p:cNvPicPr>
            <a:picLocks noChangeAspect="1"/>
          </p:cNvPicPr>
          <p:nvPr/>
        </p:nvPicPr>
        <p:blipFill>
          <a:blip r:embed="rId4"/>
          <a:stretch>
            <a:fillRect/>
          </a:stretch>
        </p:blipFill>
        <p:spPr>
          <a:xfrm>
            <a:off x="5508104" y="3678154"/>
            <a:ext cx="2411320" cy="2953866"/>
          </a:xfrm>
          <a:prstGeom prst="rect">
            <a:avLst/>
          </a:prstGeom>
        </p:spPr>
      </p:pic>
    </p:spTree>
    <p:extLst>
      <p:ext uri="{BB962C8B-B14F-4D97-AF65-F5344CB8AC3E}">
        <p14:creationId xmlns:p14="http://schemas.microsoft.com/office/powerpoint/2010/main" val="3372699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Analytical modeling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26</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853322"/>
            <a:ext cx="7684537" cy="954107"/>
          </a:xfrm>
          <a:prstGeom prst="rect">
            <a:avLst/>
          </a:prstGeom>
        </p:spPr>
        <p:txBody>
          <a:bodyPr wrap="square">
            <a:spAutoFit/>
          </a:bodyPr>
          <a:lstStyle/>
          <a:p>
            <a:pPr algn="just"/>
            <a:r>
              <a:rPr lang="en-US" sz="2800" b="1" spc="-5" dirty="0" smtClean="0">
                <a:latin typeface="Times New Roman" panose="02020603050405020304" pitchFamily="18" charset="0"/>
                <a:ea typeface="Times New Roman" panose="02020603050405020304" pitchFamily="18" charset="0"/>
              </a:rPr>
              <a:t>The Analytical model </a:t>
            </a:r>
            <a:r>
              <a:rPr lang="en-US" sz="2800" spc="-5" dirty="0">
                <a:latin typeface="Times New Roman" panose="02020603050405020304" pitchFamily="18" charset="0"/>
                <a:ea typeface="Times New Roman" panose="02020603050405020304" pitchFamily="18" charset="0"/>
              </a:rPr>
              <a:t>can be studied using the following methods: </a:t>
            </a:r>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5" name="Прямоугольник 4"/>
          <p:cNvSpPr/>
          <p:nvPr/>
        </p:nvSpPr>
        <p:spPr>
          <a:xfrm>
            <a:off x="490987" y="1578338"/>
            <a:ext cx="8275292" cy="1438855"/>
          </a:xfrm>
          <a:prstGeom prst="rect">
            <a:avLst/>
          </a:prstGeom>
        </p:spPr>
        <p:txBody>
          <a:bodyPr wrap="square">
            <a:spAutoFit/>
          </a:bodyPr>
          <a:lstStyle/>
          <a:p>
            <a:pPr marL="63500" marR="127000" algn="just">
              <a:lnSpc>
                <a:spcPct val="150000"/>
              </a:lnSpc>
              <a:spcBef>
                <a:spcPts val="315"/>
              </a:spcBef>
              <a:spcAft>
                <a:spcPts val="0"/>
              </a:spcAft>
            </a:pPr>
            <a:endParaRPr lang="uk-UA" sz="100" dirty="0">
              <a:latin typeface="Times New Roman" panose="02020603050405020304" pitchFamily="18" charset="0"/>
              <a:ea typeface="Times New Roman" panose="02020603050405020304" pitchFamily="18" charset="0"/>
            </a:endParaRPr>
          </a:p>
          <a:p>
            <a:pPr marL="349250" marR="127000" indent="-285750" algn="just">
              <a:lnSpc>
                <a:spcPct val="150000"/>
              </a:lnSpc>
              <a:spcBef>
                <a:spcPts val="315"/>
              </a:spcBef>
              <a:spcAft>
                <a:spcPts val="0"/>
              </a:spcAft>
              <a:buFont typeface="Arial" panose="020B0604020202020204" pitchFamily="34" charset="0"/>
              <a:buChar char="•"/>
            </a:pPr>
            <a:r>
              <a:rPr lang="en-US" b="1" spc="-5" dirty="0" smtClean="0">
                <a:latin typeface="Times New Roman" panose="02020603050405020304" pitchFamily="18" charset="0"/>
                <a:ea typeface="Times New Roman" panose="02020603050405020304" pitchFamily="18" charset="0"/>
              </a:rPr>
              <a:t>Qualitative</a:t>
            </a:r>
            <a:r>
              <a:rPr lang="en-US" spc="-5" dirty="0" smtClean="0">
                <a:latin typeface="Times New Roman" panose="02020603050405020304" pitchFamily="18" charset="0"/>
                <a:ea typeface="Times New Roman" panose="02020603050405020304" pitchFamily="18" charset="0"/>
              </a:rPr>
              <a:t>, when, without having an explicit solution, one can find some properties of the solution (for example, assess the stability of the solution).</a:t>
            </a:r>
            <a:endParaRPr lang="ru-RU" spc="-5" dirty="0" smtClean="0">
              <a:latin typeface="Times New Roman" panose="02020603050405020304" pitchFamily="18" charset="0"/>
              <a:ea typeface="Times New Roman" panose="02020603050405020304" pitchFamily="18" charset="0"/>
            </a:endParaRPr>
          </a:p>
          <a:p>
            <a:pPr marL="520700" marR="127000" lvl="1" algn="just">
              <a:lnSpc>
                <a:spcPct val="150000"/>
              </a:lnSpc>
              <a:spcBef>
                <a:spcPts val="315"/>
              </a:spcBef>
              <a:spcAft>
                <a:spcPts val="0"/>
              </a:spcAft>
            </a:pPr>
            <a:r>
              <a:rPr lang="en-US" b="1" spc="-5" dirty="0" smtClean="0">
                <a:latin typeface="Times New Roman" panose="02020603050405020304" pitchFamily="18" charset="0"/>
                <a:ea typeface="Times New Roman" panose="02020603050405020304" pitchFamily="18" charset="0"/>
              </a:rPr>
              <a:t>Example</a:t>
            </a:r>
            <a:r>
              <a:rPr lang="en-US" spc="-5" dirty="0" smtClean="0">
                <a:latin typeface="Times New Roman" panose="02020603050405020304" pitchFamily="18" charset="0"/>
                <a:ea typeface="Times New Roman" panose="02020603050405020304" pitchFamily="18" charset="0"/>
              </a:rPr>
              <a:t>:</a:t>
            </a:r>
            <a:r>
              <a:rPr lang="ru-RU" spc="-5" dirty="0" smtClean="0">
                <a:latin typeface="Times New Roman" panose="02020603050405020304" pitchFamily="18" charset="0"/>
                <a:ea typeface="Times New Roman" panose="02020603050405020304" pitchFamily="18" charset="0"/>
              </a:rPr>
              <a:t> </a:t>
            </a:r>
            <a:r>
              <a:rPr lang="en-US" spc="-5" dirty="0" smtClean="0">
                <a:latin typeface="Times New Roman" panose="02020603050405020304" pitchFamily="18" charset="0"/>
                <a:ea typeface="Times New Roman" panose="02020603050405020304" pitchFamily="18" charset="0"/>
              </a:rPr>
              <a:t>vehicle stability</a:t>
            </a:r>
            <a:r>
              <a:rPr lang="ru-RU" spc="-5" dirty="0" smtClean="0">
                <a:latin typeface="Times New Roman" panose="02020603050405020304" pitchFamily="18" charset="0"/>
                <a:ea typeface="Times New Roman" panose="02020603050405020304" pitchFamily="18" charset="0"/>
              </a:rPr>
              <a:t>.</a:t>
            </a:r>
            <a:endParaRPr lang="uk-UA" spc="-5" dirty="0">
              <a:latin typeface="Times New Roman" panose="02020603050405020304" pitchFamily="18" charset="0"/>
              <a:ea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302359" y="3180217"/>
            <a:ext cx="4254817" cy="2539865"/>
          </a:xfrm>
          <a:prstGeom prst="rect">
            <a:avLst/>
          </a:prstGeom>
        </p:spPr>
      </p:pic>
      <p:sp>
        <p:nvSpPr>
          <p:cNvPr id="8" name="Прямоугольник 7"/>
          <p:cNvSpPr/>
          <p:nvPr/>
        </p:nvSpPr>
        <p:spPr>
          <a:xfrm>
            <a:off x="4657166" y="3017193"/>
            <a:ext cx="4379330" cy="2585323"/>
          </a:xfrm>
          <a:prstGeom prst="rect">
            <a:avLst/>
          </a:prstGeom>
        </p:spPr>
        <p:txBody>
          <a:bodyPr wrap="square">
            <a:spAutoFit/>
          </a:bodyPr>
          <a:lstStyle/>
          <a:p>
            <a:pPr marL="63500" marR="127000" algn="just">
              <a:lnSpc>
                <a:spcPct val="150000"/>
              </a:lnSpc>
              <a:spcBef>
                <a:spcPts val="315"/>
              </a:spcBef>
              <a:spcAft>
                <a:spcPts val="0"/>
              </a:spcAft>
            </a:pPr>
            <a:r>
              <a:rPr lang="en-US" spc="-5" dirty="0">
                <a:latin typeface="Times New Roman" panose="02020603050405020304" pitchFamily="18" charset="0"/>
                <a:ea typeface="Times New Roman" panose="02020603050405020304" pitchFamily="18" charset="0"/>
              </a:rPr>
              <a:t>We have a mathematical model that describes the movement of a vehicle. Qualitative analysis can determine whether motion will be stable or unstable depending on various parameters such as speed, mass and friction coefficients.</a:t>
            </a:r>
            <a:endParaRPr lang="uk-UA" spc="-5" dirty="0">
              <a:latin typeface="Times New Roman" panose="02020603050405020304" pitchFamily="18" charset="0"/>
              <a:ea typeface="Times New Roman" panose="02020603050405020304" pitchFamily="18" charset="0"/>
            </a:endParaRPr>
          </a:p>
        </p:txBody>
      </p:sp>
      <p:sp>
        <p:nvSpPr>
          <p:cNvPr id="9" name="Прямоугольник 8"/>
          <p:cNvSpPr/>
          <p:nvPr/>
        </p:nvSpPr>
        <p:spPr>
          <a:xfrm>
            <a:off x="753512" y="5786484"/>
            <a:ext cx="5416021" cy="276999"/>
          </a:xfrm>
          <a:prstGeom prst="rect">
            <a:avLst/>
          </a:prstGeom>
        </p:spPr>
        <p:txBody>
          <a:bodyPr wrap="square">
            <a:spAutoFit/>
          </a:bodyPr>
          <a:lstStyle/>
          <a:p>
            <a:r>
              <a:rPr lang="en-US" sz="1200" dirty="0">
                <a:solidFill>
                  <a:srgbClr val="0070C0"/>
                </a:solidFill>
              </a:rPr>
              <a:t>https://www.bing.com/images/search?view=detailV2&amp;ccid</a:t>
            </a:r>
            <a:endParaRPr lang="uk-UA" sz="1200" dirty="0">
              <a:solidFill>
                <a:srgbClr val="0070C0"/>
              </a:solidFill>
            </a:endParaRPr>
          </a:p>
        </p:txBody>
      </p:sp>
    </p:spTree>
    <p:extLst>
      <p:ext uri="{BB962C8B-B14F-4D97-AF65-F5344CB8AC3E}">
        <p14:creationId xmlns:p14="http://schemas.microsoft.com/office/powerpoint/2010/main" val="26444770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Analytical modeling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27</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29731" y="853322"/>
            <a:ext cx="7684537" cy="954107"/>
          </a:xfrm>
          <a:prstGeom prst="rect">
            <a:avLst/>
          </a:prstGeom>
        </p:spPr>
        <p:txBody>
          <a:bodyPr wrap="square">
            <a:spAutoFit/>
          </a:bodyPr>
          <a:lstStyle/>
          <a:p>
            <a:pPr algn="just"/>
            <a:r>
              <a:rPr lang="en-US" sz="2800" b="1" spc="-5" dirty="0" smtClean="0">
                <a:latin typeface="Times New Roman" panose="02020603050405020304" pitchFamily="18" charset="0"/>
                <a:ea typeface="Times New Roman" panose="02020603050405020304" pitchFamily="18" charset="0"/>
              </a:rPr>
              <a:t>The Analytical model </a:t>
            </a:r>
            <a:r>
              <a:rPr lang="en-US" sz="2800" spc="-5" dirty="0">
                <a:latin typeface="Times New Roman" panose="02020603050405020304" pitchFamily="18" charset="0"/>
                <a:ea typeface="Times New Roman" panose="02020603050405020304" pitchFamily="18" charset="0"/>
              </a:rPr>
              <a:t>can be studied using the following methods: </a:t>
            </a:r>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5" name="Прямоугольник 4"/>
          <p:cNvSpPr/>
          <p:nvPr/>
        </p:nvSpPr>
        <p:spPr>
          <a:xfrm>
            <a:off x="490987" y="1578338"/>
            <a:ext cx="8275292" cy="1438855"/>
          </a:xfrm>
          <a:prstGeom prst="rect">
            <a:avLst/>
          </a:prstGeom>
        </p:spPr>
        <p:txBody>
          <a:bodyPr wrap="square">
            <a:spAutoFit/>
          </a:bodyPr>
          <a:lstStyle/>
          <a:p>
            <a:pPr marL="63500" marR="127000" algn="just">
              <a:lnSpc>
                <a:spcPct val="150000"/>
              </a:lnSpc>
              <a:spcBef>
                <a:spcPts val="315"/>
              </a:spcBef>
              <a:spcAft>
                <a:spcPts val="0"/>
              </a:spcAft>
            </a:pPr>
            <a:endParaRPr lang="uk-UA" sz="100" dirty="0">
              <a:latin typeface="Times New Roman" panose="02020603050405020304" pitchFamily="18" charset="0"/>
              <a:ea typeface="Times New Roman" panose="02020603050405020304" pitchFamily="18" charset="0"/>
            </a:endParaRPr>
          </a:p>
          <a:p>
            <a:pPr marL="349250" marR="127000" indent="-285750" algn="just">
              <a:lnSpc>
                <a:spcPct val="150000"/>
              </a:lnSpc>
              <a:spcBef>
                <a:spcPts val="315"/>
              </a:spcBef>
              <a:spcAft>
                <a:spcPts val="0"/>
              </a:spcAft>
              <a:buFont typeface="Arial" panose="020B0604020202020204" pitchFamily="34" charset="0"/>
              <a:buChar char="•"/>
            </a:pPr>
            <a:r>
              <a:rPr lang="en-US" b="1" spc="-5" dirty="0" smtClean="0">
                <a:latin typeface="Times New Roman" panose="02020603050405020304" pitchFamily="18" charset="0"/>
                <a:ea typeface="Times New Roman" panose="02020603050405020304" pitchFamily="18" charset="0"/>
              </a:rPr>
              <a:t>Qualitative</a:t>
            </a:r>
            <a:r>
              <a:rPr lang="en-US" spc="-5" dirty="0" smtClean="0">
                <a:latin typeface="Times New Roman" panose="02020603050405020304" pitchFamily="18" charset="0"/>
                <a:ea typeface="Times New Roman" panose="02020603050405020304" pitchFamily="18" charset="0"/>
              </a:rPr>
              <a:t>, when, without having an explicit solution, one can find some properties of the solution (for example, assess the stability of the solution).</a:t>
            </a:r>
            <a:endParaRPr lang="ru-RU" spc="-5" dirty="0" smtClean="0">
              <a:latin typeface="Times New Roman" panose="02020603050405020304" pitchFamily="18" charset="0"/>
              <a:ea typeface="Times New Roman" panose="02020603050405020304" pitchFamily="18" charset="0"/>
            </a:endParaRPr>
          </a:p>
          <a:p>
            <a:pPr marL="520700" marR="127000" lvl="1" algn="just">
              <a:lnSpc>
                <a:spcPct val="150000"/>
              </a:lnSpc>
              <a:spcBef>
                <a:spcPts val="315"/>
              </a:spcBef>
              <a:spcAft>
                <a:spcPts val="0"/>
              </a:spcAft>
            </a:pPr>
            <a:r>
              <a:rPr lang="en-US" b="1" spc="-5" dirty="0" smtClean="0">
                <a:latin typeface="Times New Roman" panose="02020603050405020304" pitchFamily="18" charset="0"/>
                <a:ea typeface="Times New Roman" panose="02020603050405020304" pitchFamily="18" charset="0"/>
              </a:rPr>
              <a:t>Example</a:t>
            </a:r>
            <a:r>
              <a:rPr lang="en-US" spc="-5" dirty="0" smtClean="0">
                <a:latin typeface="Times New Roman" panose="02020603050405020304" pitchFamily="18" charset="0"/>
                <a:ea typeface="Times New Roman" panose="02020603050405020304" pitchFamily="18" charset="0"/>
              </a:rPr>
              <a:t>:</a:t>
            </a:r>
            <a:r>
              <a:rPr lang="ru-RU" spc="-5" dirty="0" smtClean="0">
                <a:latin typeface="Times New Roman" panose="02020603050405020304" pitchFamily="18" charset="0"/>
                <a:ea typeface="Times New Roman" panose="02020603050405020304" pitchFamily="18" charset="0"/>
              </a:rPr>
              <a:t> </a:t>
            </a:r>
            <a:r>
              <a:rPr lang="en-US" spc="-5" dirty="0">
                <a:latin typeface="Times New Roman" panose="02020603050405020304" pitchFamily="18" charset="0"/>
                <a:ea typeface="Times New Roman" panose="02020603050405020304" pitchFamily="18" charset="0"/>
              </a:rPr>
              <a:t>robotic </a:t>
            </a:r>
            <a:r>
              <a:rPr lang="en-US" spc="-5" dirty="0" smtClean="0">
                <a:latin typeface="Times New Roman" panose="02020603050405020304" pitchFamily="18" charset="0"/>
                <a:ea typeface="Times New Roman" panose="02020603050405020304" pitchFamily="18" charset="0"/>
              </a:rPr>
              <a:t>systems</a:t>
            </a:r>
            <a:r>
              <a:rPr lang="ru-RU" spc="-5" dirty="0" smtClean="0">
                <a:latin typeface="Times New Roman" panose="02020603050405020304" pitchFamily="18" charset="0"/>
                <a:ea typeface="Times New Roman" panose="02020603050405020304" pitchFamily="18" charset="0"/>
              </a:rPr>
              <a:t>.</a:t>
            </a:r>
            <a:endParaRPr lang="uk-UA" spc="-5" dirty="0">
              <a:latin typeface="Times New Roman" panose="02020603050405020304" pitchFamily="18" charset="0"/>
              <a:ea typeface="Times New Roman" panose="02020603050405020304" pitchFamily="18" charset="0"/>
            </a:endParaRPr>
          </a:p>
        </p:txBody>
      </p:sp>
      <p:sp>
        <p:nvSpPr>
          <p:cNvPr id="8" name="Прямоугольник 7"/>
          <p:cNvSpPr/>
          <p:nvPr/>
        </p:nvSpPr>
        <p:spPr>
          <a:xfrm>
            <a:off x="4657166" y="3017193"/>
            <a:ext cx="4379330" cy="2169825"/>
          </a:xfrm>
          <a:prstGeom prst="rect">
            <a:avLst/>
          </a:prstGeom>
        </p:spPr>
        <p:txBody>
          <a:bodyPr wrap="square">
            <a:spAutoFit/>
          </a:bodyPr>
          <a:lstStyle/>
          <a:p>
            <a:pPr marL="63500" marR="127000" algn="just">
              <a:lnSpc>
                <a:spcPct val="150000"/>
              </a:lnSpc>
              <a:spcBef>
                <a:spcPts val="315"/>
              </a:spcBef>
              <a:spcAft>
                <a:spcPts val="0"/>
              </a:spcAft>
            </a:pPr>
            <a:r>
              <a:rPr lang="en-US" spc="-5" dirty="0" smtClean="0">
                <a:latin typeface="Times New Roman" panose="02020603050405020304" pitchFamily="18" charset="0"/>
                <a:ea typeface="Times New Roman" panose="02020603050405020304" pitchFamily="18" charset="0"/>
              </a:rPr>
              <a:t>When </a:t>
            </a:r>
            <a:r>
              <a:rPr lang="en-US" spc="-5" dirty="0">
                <a:latin typeface="Times New Roman" panose="02020603050405020304" pitchFamily="18" charset="0"/>
                <a:ea typeface="Times New Roman" panose="02020603050405020304" pitchFamily="18" charset="0"/>
              </a:rPr>
              <a:t>designing a robot with different sensitive sensors, qualitative methods can be used to analyze which type of control will provide the best robot performance in different scenarios</a:t>
            </a:r>
            <a:r>
              <a:rPr lang="en-US" spc="-5" dirty="0" smtClean="0">
                <a:latin typeface="Times New Roman" panose="02020603050405020304" pitchFamily="18" charset="0"/>
                <a:ea typeface="Times New Roman" panose="02020603050405020304" pitchFamily="18" charset="0"/>
              </a:rPr>
              <a:t>.</a:t>
            </a:r>
            <a:endParaRPr lang="uk-UA" spc="-5" dirty="0">
              <a:latin typeface="Times New Roman" panose="02020603050405020304" pitchFamily="18" charset="0"/>
              <a:ea typeface="Times New Roman" panose="02020603050405020304" pitchFamily="18" charset="0"/>
            </a:endParaRPr>
          </a:p>
        </p:txBody>
      </p:sp>
      <p:sp>
        <p:nvSpPr>
          <p:cNvPr id="9" name="Прямоугольник 8"/>
          <p:cNvSpPr/>
          <p:nvPr/>
        </p:nvSpPr>
        <p:spPr>
          <a:xfrm>
            <a:off x="278616" y="5856726"/>
            <a:ext cx="8586767" cy="276999"/>
          </a:xfrm>
          <a:prstGeom prst="rect">
            <a:avLst/>
          </a:prstGeom>
        </p:spPr>
        <p:txBody>
          <a:bodyPr wrap="square">
            <a:spAutoFit/>
          </a:bodyPr>
          <a:lstStyle/>
          <a:p>
            <a:r>
              <a:rPr lang="en-US" sz="1200" dirty="0">
                <a:solidFill>
                  <a:srgbClr val="0070C0"/>
                </a:solidFill>
              </a:rPr>
              <a:t>https://www.justicenewsflash.com/2022/10/12/medical-robotic-systems-market-2022-new-trends-top-players_20221012177760.html</a:t>
            </a:r>
            <a:endParaRPr lang="uk-UA" sz="1200" dirty="0">
              <a:solidFill>
                <a:srgbClr val="0070C0"/>
              </a:solidFill>
            </a:endParaRPr>
          </a:p>
        </p:txBody>
      </p:sp>
      <p:pic>
        <p:nvPicPr>
          <p:cNvPr id="10" name="Рисунок 9"/>
          <p:cNvPicPr>
            <a:picLocks noChangeAspect="1"/>
          </p:cNvPicPr>
          <p:nvPr/>
        </p:nvPicPr>
        <p:blipFill>
          <a:blip r:embed="rId3"/>
          <a:stretch>
            <a:fillRect/>
          </a:stretch>
        </p:blipFill>
        <p:spPr>
          <a:xfrm>
            <a:off x="726323" y="2962695"/>
            <a:ext cx="3762722" cy="2834258"/>
          </a:xfrm>
          <a:prstGeom prst="rect">
            <a:avLst/>
          </a:prstGeom>
        </p:spPr>
      </p:pic>
    </p:spTree>
    <p:extLst>
      <p:ext uri="{BB962C8B-B14F-4D97-AF65-F5344CB8AC3E}">
        <p14:creationId xmlns:p14="http://schemas.microsoft.com/office/powerpoint/2010/main" val="14477477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Simulation</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28</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740952" y="1036253"/>
            <a:ext cx="7684537" cy="1384995"/>
          </a:xfrm>
          <a:prstGeom prst="rect">
            <a:avLst/>
          </a:prstGeom>
        </p:spPr>
        <p:txBody>
          <a:bodyPr wrap="square">
            <a:spAutoFit/>
          </a:bodyPr>
          <a:lstStyle/>
          <a:p>
            <a:pPr algn="just"/>
            <a:r>
              <a:rPr lang="en-US" sz="2800" dirty="0">
                <a:latin typeface="Times New Roman" panose="02020603050405020304" pitchFamily="18" charset="0"/>
                <a:ea typeface="Times New Roman" panose="02020603050405020304" pitchFamily="18" charset="0"/>
              </a:rPr>
              <a:t>In fact, all computer calculation methods in all fields of science and technology are </a:t>
            </a:r>
            <a:r>
              <a:rPr lang="en-US" sz="2800" b="1" dirty="0">
                <a:latin typeface="Times New Roman" panose="02020603050405020304" pitchFamily="18" charset="0"/>
                <a:ea typeface="Times New Roman" panose="02020603050405020304" pitchFamily="18" charset="0"/>
              </a:rPr>
              <a:t>models</a:t>
            </a:r>
            <a:r>
              <a:rPr lang="en-US" sz="2800" dirty="0">
                <a:latin typeface="Times New Roman" panose="02020603050405020304" pitchFamily="18" charset="0"/>
                <a:ea typeface="Times New Roman" panose="02020603050405020304" pitchFamily="18" charset="0"/>
              </a:rPr>
              <a:t> of real processes.</a:t>
            </a:r>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5" name="Прямоугольник 4"/>
          <p:cNvSpPr/>
          <p:nvPr/>
        </p:nvSpPr>
        <p:spPr>
          <a:xfrm>
            <a:off x="519520" y="2832047"/>
            <a:ext cx="8275292" cy="2795958"/>
          </a:xfrm>
          <a:prstGeom prst="rect">
            <a:avLst/>
          </a:prstGeom>
        </p:spPr>
        <p:txBody>
          <a:bodyPr wrap="square">
            <a:spAutoFit/>
          </a:bodyPr>
          <a:lstStyle/>
          <a:p>
            <a:pPr marL="63500" marR="127000" algn="just">
              <a:lnSpc>
                <a:spcPct val="150000"/>
              </a:lnSpc>
              <a:spcBef>
                <a:spcPts val="315"/>
              </a:spcBef>
              <a:spcAft>
                <a:spcPts val="0"/>
              </a:spcAft>
            </a:pPr>
            <a:r>
              <a:rPr lang="en-US" sz="2400" dirty="0">
                <a:latin typeface="Times New Roman" panose="02020603050405020304" pitchFamily="18" charset="0"/>
                <a:ea typeface="Times New Roman" panose="02020603050405020304" pitchFamily="18" charset="0"/>
              </a:rPr>
              <a:t>The term “</a:t>
            </a:r>
            <a:r>
              <a:rPr lang="en-US" sz="2400" b="1" dirty="0" smtClean="0">
                <a:latin typeface="Times New Roman" panose="02020603050405020304" pitchFamily="18" charset="0"/>
                <a:ea typeface="Times New Roman" panose="02020603050405020304" pitchFamily="18" charset="0"/>
              </a:rPr>
              <a:t>simulation</a:t>
            </a:r>
            <a:r>
              <a:rPr lang="en-US" sz="2400" dirty="0" smtClean="0">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means that we are dealing with mathematical models with the help of which the result cannot be calculated or predicted in advance, therefore, to predict the behavior of a real system, an experiment (simulation) on the model with given initial data is necessary.</a:t>
            </a:r>
            <a:endParaRPr lang="uk-UA" sz="2400" spc="-5"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854814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42697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Types </a:t>
            </a:r>
            <a:r>
              <a:rPr lang="en-US" b="1" dirty="0">
                <a:solidFill>
                  <a:srgbClr val="4BACC6"/>
                </a:solidFill>
                <a:ea typeface="+mn-ea"/>
                <a:cs typeface="+mn-cs"/>
              </a:rPr>
              <a:t>of Modeling in Various Research Subjects</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29</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graphicFrame>
        <p:nvGraphicFramePr>
          <p:cNvPr id="9" name="Таблица 8"/>
          <p:cNvGraphicFramePr>
            <a:graphicFrameLocks noGrp="1"/>
          </p:cNvGraphicFramePr>
          <p:nvPr>
            <p:extLst>
              <p:ext uri="{D42A27DB-BD31-4B8C-83A1-F6EECF244321}">
                <p14:modId xmlns:p14="http://schemas.microsoft.com/office/powerpoint/2010/main" val="3953372717"/>
              </p:ext>
            </p:extLst>
          </p:nvPr>
        </p:nvGraphicFramePr>
        <p:xfrm>
          <a:off x="755574" y="1549094"/>
          <a:ext cx="7992890" cy="4212518"/>
        </p:xfrm>
        <a:graphic>
          <a:graphicData uri="http://schemas.openxmlformats.org/drawingml/2006/table">
            <a:tbl>
              <a:tblPr firstRow="1" firstCol="1" bandRow="1"/>
              <a:tblGrid>
                <a:gridCol w="3996445">
                  <a:extLst>
                    <a:ext uri="{9D8B030D-6E8A-4147-A177-3AD203B41FA5}">
                      <a16:colId xmlns:a16="http://schemas.microsoft.com/office/drawing/2014/main" val="2371805743"/>
                    </a:ext>
                  </a:extLst>
                </a:gridCol>
                <a:gridCol w="3996445">
                  <a:extLst>
                    <a:ext uri="{9D8B030D-6E8A-4147-A177-3AD203B41FA5}">
                      <a16:colId xmlns:a16="http://schemas.microsoft.com/office/drawing/2014/main" val="3060145719"/>
                    </a:ext>
                  </a:extLst>
                </a:gridCol>
              </a:tblGrid>
              <a:tr h="612068">
                <a:tc>
                  <a:txBody>
                    <a:bodyPr/>
                    <a:lstStyle/>
                    <a:p>
                      <a:pPr marL="0" marR="0" algn="ctr">
                        <a:spcBef>
                          <a:spcPts val="2400"/>
                        </a:spcBef>
                        <a:spcAft>
                          <a:spcPts val="2400"/>
                        </a:spcAft>
                      </a:pPr>
                      <a:r>
                        <a:rPr lang="uk-UA" sz="2400" b="1"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Research</a:t>
                      </a:r>
                      <a:r>
                        <a:rPr lang="uk-UA" sz="24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b="1"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Subject</a:t>
                      </a:r>
                      <a:endParaRPr lang="uk-UA"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gn="ctr">
                        <a:spcBef>
                          <a:spcPts val="2400"/>
                        </a:spcBef>
                        <a:spcAft>
                          <a:spcPts val="2400"/>
                        </a:spcAft>
                      </a:pPr>
                      <a:r>
                        <a:rPr lang="uk-UA" sz="2400" b="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Types of Modeling</a:t>
                      </a:r>
                      <a:endParaRPr lang="uk-UA"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74496577"/>
                  </a:ext>
                </a:extLst>
              </a:tr>
              <a:tr h="612068">
                <a:tc>
                  <a:txBody>
                    <a:bodyPr/>
                    <a:lstStyle/>
                    <a:p>
                      <a:pPr marL="0" marR="0">
                        <a:spcBef>
                          <a:spcPts val="2400"/>
                        </a:spcBef>
                        <a:spcAft>
                          <a:spcPts val="2400"/>
                        </a:spcAft>
                      </a:pP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Economic</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Systems</a:t>
                      </a:r>
                      <a:endParaRPr lang="uk-UA" sz="2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spcBef>
                          <a:spcPts val="2400"/>
                        </a:spcBef>
                        <a:spcAft>
                          <a:spcPts val="2400"/>
                        </a:spcAft>
                      </a:pPr>
                      <a:r>
                        <a:rPr lang="uk-UA" sz="230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System Dynamics, Agent-Based, Monte Carlo, etc.</a:t>
                      </a:r>
                      <a:endParaRPr lang="uk-UA" sz="2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264687016"/>
                  </a:ext>
                </a:extLst>
              </a:tr>
              <a:tr h="612068">
                <a:tc>
                  <a:txBody>
                    <a:bodyPr/>
                    <a:lstStyle/>
                    <a:p>
                      <a:pPr marL="0" marR="0">
                        <a:spcBef>
                          <a:spcPts val="2400"/>
                        </a:spcBef>
                        <a:spcAft>
                          <a:spcPts val="2400"/>
                        </a:spcAft>
                      </a:pP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Ecological</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Systems</a:t>
                      </a:r>
                      <a:endParaRPr lang="uk-UA" sz="2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spcBef>
                          <a:spcPts val="2400"/>
                        </a:spcBef>
                        <a:spcAft>
                          <a:spcPts val="2400"/>
                        </a:spcAft>
                      </a:pPr>
                      <a:r>
                        <a:rPr lang="uk-UA" sz="230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Agent-Based, System Dynamics, etc.</a:t>
                      </a:r>
                      <a:endParaRPr lang="uk-UA" sz="2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892921598"/>
                  </a:ext>
                </a:extLst>
              </a:tr>
              <a:tr h="612068">
                <a:tc>
                  <a:txBody>
                    <a:bodyPr/>
                    <a:lstStyle/>
                    <a:p>
                      <a:pPr marL="0" marR="0">
                        <a:spcBef>
                          <a:spcPts val="2400"/>
                        </a:spcBef>
                        <a:spcAft>
                          <a:spcPts val="2400"/>
                        </a:spcAft>
                      </a:pP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Transportation</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Networks</a:t>
                      </a:r>
                      <a:endParaRPr lang="uk-UA" sz="2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spcBef>
                          <a:spcPts val="2400"/>
                        </a:spcBef>
                        <a:spcAft>
                          <a:spcPts val="2400"/>
                        </a:spcAft>
                      </a:pP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Discrete</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Event</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Dynamics,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etc</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uk-UA" sz="2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998672735"/>
                  </a:ext>
                </a:extLst>
              </a:tr>
              <a:tr h="612068">
                <a:tc>
                  <a:txBody>
                    <a:bodyPr/>
                    <a:lstStyle/>
                    <a:p>
                      <a:pPr marL="0" marR="0">
                        <a:spcBef>
                          <a:spcPts val="2400"/>
                        </a:spcBef>
                        <a:spcAft>
                          <a:spcPts val="2400"/>
                        </a:spcAft>
                      </a:pP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Diseases</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Medicine</a:t>
                      </a:r>
                      <a:endParaRPr lang="uk-UA" sz="2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spcBef>
                          <a:spcPts val="2400"/>
                        </a:spcBef>
                        <a:spcAft>
                          <a:spcPts val="2400"/>
                        </a:spcAft>
                      </a:pP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Dynamics,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Agent-Based</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Monte</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Carlo</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etc</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uk-UA" sz="2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951372912"/>
                  </a:ext>
                </a:extLst>
              </a:tr>
              <a:tr h="612068">
                <a:tc>
                  <a:txBody>
                    <a:bodyPr/>
                    <a:lstStyle/>
                    <a:p>
                      <a:pPr marL="0" marR="0">
                        <a:spcBef>
                          <a:spcPts val="2400"/>
                        </a:spcBef>
                        <a:spcAft>
                          <a:spcPts val="2400"/>
                        </a:spcAft>
                      </a:pPr>
                      <a:r>
                        <a:rPr lang="uk-UA" sz="230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Social Networks &amp; Behavior</a:t>
                      </a:r>
                      <a:endParaRPr lang="uk-UA" sz="2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spcBef>
                          <a:spcPts val="2400"/>
                        </a:spcBef>
                        <a:spcAft>
                          <a:spcPts val="2400"/>
                        </a:spcAft>
                      </a:pP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Agent-Based</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Dynamics, </a:t>
                      </a:r>
                      <a:r>
                        <a:rPr lang="uk-UA" sz="23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etc</a:t>
                      </a:r>
                      <a:r>
                        <a:rPr lang="uk-UA" sz="23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uk-UA" sz="2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51678126"/>
                  </a:ext>
                </a:extLst>
              </a:tr>
            </a:tbl>
          </a:graphicData>
        </a:graphic>
      </p:graphicFrame>
    </p:spTree>
    <p:extLst>
      <p:ext uri="{BB962C8B-B14F-4D97-AF65-F5344CB8AC3E}">
        <p14:creationId xmlns:p14="http://schemas.microsoft.com/office/powerpoint/2010/main" val="33909356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88913"/>
            <a:ext cx="8229600" cy="431800"/>
          </a:xfrm>
        </p:spPr>
        <p:txBody>
          <a:bodyPr rtlCol="0">
            <a:normAutofit fontScale="90000"/>
          </a:bodyPr>
          <a:lstStyle/>
          <a:p>
            <a:pPr eaLnBrk="1" fontAlgn="auto" hangingPunct="1">
              <a:spcAft>
                <a:spcPts val="0"/>
              </a:spcAft>
              <a:defRPr/>
            </a:pPr>
            <a:r>
              <a:rPr lang="en-US" altLang="ru-RU" b="1" dirty="0" smtClean="0">
                <a:solidFill>
                  <a:schemeClr val="accent5"/>
                </a:solidFill>
              </a:rPr>
              <a:t>Conditional Classification</a:t>
            </a:r>
            <a:endParaRPr lang="ru-RU" b="1" dirty="0">
              <a:solidFill>
                <a:schemeClr val="accent5"/>
              </a:solidFill>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4" name="Объект 3"/>
          <p:cNvSpPr>
            <a:spLocks noGrp="1"/>
          </p:cNvSpPr>
          <p:nvPr>
            <p:ph idx="1"/>
          </p:nvPr>
        </p:nvSpPr>
        <p:spPr>
          <a:xfrm>
            <a:off x="473172" y="1212121"/>
            <a:ext cx="8229600" cy="1064752"/>
          </a:xfrm>
        </p:spPr>
        <p:txBody>
          <a:bodyPr/>
          <a:lstStyle/>
          <a:p>
            <a:pPr marL="0" indent="0">
              <a:buNone/>
            </a:pPr>
            <a:r>
              <a:rPr lang="en-US" b="1" dirty="0">
                <a:latin typeface="Times New Roman" panose="02020603050405020304" pitchFamily="18" charset="0"/>
                <a:ea typeface="Calibri" panose="020F0502020204030204" pitchFamily="34" charset="0"/>
              </a:rPr>
              <a:t>Statement: </a:t>
            </a:r>
            <a:r>
              <a:rPr lang="en-US" dirty="0">
                <a:latin typeface="Times New Roman" panose="02020603050405020304" pitchFamily="18" charset="0"/>
                <a:ea typeface="Calibri" panose="020F0502020204030204" pitchFamily="34" charset="0"/>
              </a:rPr>
              <a:t>Any object can be both “good” and “bad” at the same time.</a:t>
            </a:r>
          </a:p>
          <a:p>
            <a:pPr marL="0" indent="0">
              <a:buNone/>
            </a:pPr>
            <a:r>
              <a:rPr lang="en-US" b="1" dirty="0" smtClean="0">
                <a:solidFill>
                  <a:srgbClr val="FF0000"/>
                </a:solidFill>
                <a:latin typeface="Times New Roman" panose="02020603050405020304" pitchFamily="18" charset="0"/>
                <a:ea typeface="Calibri" panose="020F0502020204030204" pitchFamily="34" charset="0"/>
              </a:rPr>
              <a:t>Do </a:t>
            </a:r>
            <a:r>
              <a:rPr lang="en-US" b="1" dirty="0">
                <a:solidFill>
                  <a:srgbClr val="FF0000"/>
                </a:solidFill>
                <a:latin typeface="Times New Roman" panose="02020603050405020304" pitchFamily="18" charset="0"/>
                <a:ea typeface="Calibri" panose="020F0502020204030204" pitchFamily="34" charset="0"/>
              </a:rPr>
              <a:t>you believe this?</a:t>
            </a:r>
            <a:endParaRPr lang="ru-RU" b="1" dirty="0">
              <a:solidFill>
                <a:srgbClr val="FF0000"/>
              </a:solidFill>
              <a:latin typeface="Times New Roman" panose="02020603050405020304" pitchFamily="18" charset="0"/>
            </a:endParaRPr>
          </a:p>
          <a:p>
            <a:pPr marL="0" indent="0">
              <a:buNone/>
            </a:pPr>
            <a:endParaRPr lang="ru-RU" b="1" dirty="0" smtClean="0">
              <a:latin typeface="Times New Roman" panose="02020603050405020304" pitchFamily="18" charset="0"/>
            </a:endParaRPr>
          </a:p>
          <a:p>
            <a:pPr marL="0" indent="0">
              <a:buNone/>
            </a:pPr>
            <a:r>
              <a:rPr lang="ru-RU" b="1" dirty="0" smtClean="0">
                <a:solidFill>
                  <a:srgbClr val="FF0000"/>
                </a:solidFill>
                <a:latin typeface="Times New Roman" panose="02020603050405020304" pitchFamily="18" charset="0"/>
              </a:rPr>
              <a:t>			</a:t>
            </a:r>
            <a:endParaRPr lang="uk-UA" dirty="0">
              <a:solidFill>
                <a:srgbClr val="FF0000"/>
              </a:solidFill>
              <a:latin typeface="Times New Roman" panose="02020603050405020304" pitchFamily="18" charset="0"/>
            </a:endParaRPr>
          </a:p>
        </p:txBody>
      </p:sp>
      <p:pic>
        <p:nvPicPr>
          <p:cNvPr id="5" name="Рисунок 4"/>
          <p:cNvPicPr>
            <a:picLocks noChangeAspect="1"/>
          </p:cNvPicPr>
          <p:nvPr/>
        </p:nvPicPr>
        <p:blipFill>
          <a:blip r:embed="rId3"/>
          <a:stretch>
            <a:fillRect/>
          </a:stretch>
        </p:blipFill>
        <p:spPr>
          <a:xfrm>
            <a:off x="539552" y="2858054"/>
            <a:ext cx="3581844" cy="2524553"/>
          </a:xfrm>
          <a:prstGeom prst="rect">
            <a:avLst/>
          </a:prstGeom>
        </p:spPr>
      </p:pic>
      <p:sp>
        <p:nvSpPr>
          <p:cNvPr id="6" name="Прямоугольник 5"/>
          <p:cNvSpPr/>
          <p:nvPr/>
        </p:nvSpPr>
        <p:spPr>
          <a:xfrm>
            <a:off x="2699792" y="5458783"/>
            <a:ext cx="4572000" cy="261610"/>
          </a:xfrm>
          <a:prstGeom prst="rect">
            <a:avLst/>
          </a:prstGeom>
        </p:spPr>
        <p:txBody>
          <a:bodyPr>
            <a:spAutoFit/>
          </a:bodyPr>
          <a:lstStyle/>
          <a:p>
            <a:r>
              <a:rPr lang="en-US" sz="1100" dirty="0">
                <a:solidFill>
                  <a:srgbClr val="00B0F0"/>
                </a:solidFill>
              </a:rPr>
              <a:t>https://www.bing.com/images/search?view=detailV2&amp;ccid</a:t>
            </a:r>
            <a:endParaRPr lang="uk-UA" sz="1100" dirty="0">
              <a:solidFill>
                <a:srgbClr val="00B0F0"/>
              </a:solidFill>
            </a:endParaRPr>
          </a:p>
        </p:txBody>
      </p:sp>
      <p:pic>
        <p:nvPicPr>
          <p:cNvPr id="7" name="Рисунок 6"/>
          <p:cNvPicPr>
            <a:picLocks noChangeAspect="1"/>
          </p:cNvPicPr>
          <p:nvPr/>
        </p:nvPicPr>
        <p:blipFill>
          <a:blip r:embed="rId4"/>
          <a:stretch>
            <a:fillRect/>
          </a:stretch>
        </p:blipFill>
        <p:spPr>
          <a:xfrm>
            <a:off x="4587972" y="2880821"/>
            <a:ext cx="4407143" cy="2479018"/>
          </a:xfrm>
          <a:prstGeom prst="rect">
            <a:avLst/>
          </a:prstGeom>
        </p:spPr>
      </p:pic>
    </p:spTree>
    <p:extLst>
      <p:ext uri="{BB962C8B-B14F-4D97-AF65-F5344CB8AC3E}">
        <p14:creationId xmlns:p14="http://schemas.microsoft.com/office/powerpoint/2010/main" val="60253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7174"/>
                                        </p:tgtEl>
                                        <p:attrNameLst>
                                          <p:attrName>style.visibility</p:attrName>
                                        </p:attrNameLst>
                                      </p:cBhvr>
                                      <p:to>
                                        <p:strVal val="visible"/>
                                      </p:to>
                                    </p:set>
                                    <p:animEffect transition="in" filter="fade">
                                      <p:cBhvr>
                                        <p:cTn id="7" dur="1000"/>
                                        <p:tgtEl>
                                          <p:spTgt spid="7174"/>
                                        </p:tgtEl>
                                      </p:cBhvr>
                                    </p:animEffect>
                                    <p:anim calcmode="lin" valueType="num">
                                      <p:cBhvr>
                                        <p:cTn id="8" dur="1000" fill="hold"/>
                                        <p:tgtEl>
                                          <p:spTgt spid="7174"/>
                                        </p:tgtEl>
                                        <p:attrNameLst>
                                          <p:attrName>ppt_x</p:attrName>
                                        </p:attrNameLst>
                                      </p:cBhvr>
                                      <p:tavLst>
                                        <p:tav tm="0">
                                          <p:val>
                                            <p:strVal val="#ppt_x"/>
                                          </p:val>
                                        </p:tav>
                                        <p:tav tm="100000">
                                          <p:val>
                                            <p:strVal val="#ppt_x"/>
                                          </p:val>
                                        </p:tav>
                                      </p:tavLst>
                                    </p:anim>
                                    <p:anim calcmode="lin" valueType="num">
                                      <p:cBhvr>
                                        <p:cTn id="9" dur="1000" fill="hold"/>
                                        <p:tgtEl>
                                          <p:spTgt spid="71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Real Simulation</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30</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pic>
        <p:nvPicPr>
          <p:cNvPr id="4" name="Рисунок 3"/>
          <p:cNvPicPr>
            <a:picLocks noChangeAspect="1"/>
          </p:cNvPicPr>
          <p:nvPr/>
        </p:nvPicPr>
        <p:blipFill>
          <a:blip r:embed="rId3"/>
          <a:stretch>
            <a:fillRect/>
          </a:stretch>
        </p:blipFill>
        <p:spPr>
          <a:xfrm>
            <a:off x="332254" y="1528445"/>
            <a:ext cx="4210050" cy="2228850"/>
          </a:xfrm>
          <a:prstGeom prst="rect">
            <a:avLst/>
          </a:prstGeom>
        </p:spPr>
      </p:pic>
      <p:sp>
        <p:nvSpPr>
          <p:cNvPr id="8" name="Прямоугольник 7"/>
          <p:cNvSpPr/>
          <p:nvPr/>
        </p:nvSpPr>
        <p:spPr>
          <a:xfrm>
            <a:off x="251520" y="3855804"/>
            <a:ext cx="2476837" cy="600164"/>
          </a:xfrm>
          <a:prstGeom prst="rect">
            <a:avLst/>
          </a:prstGeom>
        </p:spPr>
        <p:txBody>
          <a:bodyPr wrap="square">
            <a:spAutoFit/>
          </a:bodyPr>
          <a:lstStyle/>
          <a:p>
            <a:r>
              <a:rPr lang="en-US" sz="1100" dirty="0">
                <a:solidFill>
                  <a:srgbClr val="00B0F0"/>
                </a:solidFill>
              </a:rPr>
              <a:t>https://auto.bigmir.net/autonews/new/5234528-novy-i-vnedoroznik-volkswagen-prosel-kras-test</a:t>
            </a:r>
            <a:endParaRPr lang="uk-UA" sz="1100" dirty="0">
              <a:solidFill>
                <a:srgbClr val="00B0F0"/>
              </a:solidFill>
            </a:endParaRPr>
          </a:p>
        </p:txBody>
      </p:sp>
      <p:pic>
        <p:nvPicPr>
          <p:cNvPr id="9" name="Рисунок 8"/>
          <p:cNvPicPr>
            <a:picLocks noChangeAspect="1"/>
          </p:cNvPicPr>
          <p:nvPr/>
        </p:nvPicPr>
        <p:blipFill>
          <a:blip r:embed="rId4"/>
          <a:stretch>
            <a:fillRect/>
          </a:stretch>
        </p:blipFill>
        <p:spPr>
          <a:xfrm>
            <a:off x="4740189" y="3213637"/>
            <a:ext cx="4195849" cy="2055152"/>
          </a:xfrm>
          <a:prstGeom prst="rect">
            <a:avLst/>
          </a:prstGeom>
        </p:spPr>
      </p:pic>
      <p:sp>
        <p:nvSpPr>
          <p:cNvPr id="10" name="Прямоугольник 9"/>
          <p:cNvSpPr/>
          <p:nvPr/>
        </p:nvSpPr>
        <p:spPr>
          <a:xfrm>
            <a:off x="4740189" y="5374144"/>
            <a:ext cx="1772183" cy="430887"/>
          </a:xfrm>
          <a:prstGeom prst="rect">
            <a:avLst/>
          </a:prstGeom>
        </p:spPr>
        <p:txBody>
          <a:bodyPr wrap="square">
            <a:spAutoFit/>
          </a:bodyPr>
          <a:lstStyle/>
          <a:p>
            <a:r>
              <a:rPr lang="en-US" sz="1100" dirty="0">
                <a:solidFill>
                  <a:srgbClr val="00B0F0"/>
                </a:solidFill>
              </a:rPr>
              <a:t>https://www.youtube.com/watch?v=3WfmaukvAEA</a:t>
            </a:r>
            <a:endParaRPr lang="uk-UA" sz="1100" dirty="0">
              <a:solidFill>
                <a:srgbClr val="00B0F0"/>
              </a:solidFill>
            </a:endParaRPr>
          </a:p>
        </p:txBody>
      </p:sp>
    </p:spTree>
    <p:extLst>
      <p:ext uri="{BB962C8B-B14F-4D97-AF65-F5344CB8AC3E}">
        <p14:creationId xmlns:p14="http://schemas.microsoft.com/office/powerpoint/2010/main" val="10336562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Features of </a:t>
            </a:r>
            <a:r>
              <a:rPr lang="en-US" b="1" dirty="0" smtClean="0">
                <a:solidFill>
                  <a:srgbClr val="4BACC6"/>
                </a:solidFill>
                <a:ea typeface="+mn-ea"/>
                <a:cs typeface="+mn-cs"/>
              </a:rPr>
              <a:t>Real Simulation</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31</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5" name="Прямоугольник 4"/>
          <p:cNvSpPr/>
          <p:nvPr/>
        </p:nvSpPr>
        <p:spPr>
          <a:xfrm>
            <a:off x="611560" y="1196752"/>
            <a:ext cx="7992888" cy="4431983"/>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In real modeling, the opportunity to study various characteristics either on a real object as a whole or on part of it is used</a:t>
            </a:r>
            <a:endParaRPr lang="ru-RU" sz="2400" dirty="0">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Studies can be carried out both on objects operating in normal modes and when organizing special modes to assess the characteristics of interest to the user (with other values of variables and parameters, on a different time scale, etc.)</a:t>
            </a:r>
          </a:p>
          <a:p>
            <a:pPr algn="just"/>
            <a:endParaRPr lang="en-US" dirty="0">
              <a:latin typeface="Times New Roman" panose="02020603050405020304" pitchFamily="18" charset="0"/>
              <a:ea typeface="Times New Roman" panose="02020603050405020304" pitchFamily="18" charset="0"/>
            </a:endParaRPr>
          </a:p>
          <a:p>
            <a:pPr algn="just"/>
            <a:r>
              <a:rPr lang="en-US" sz="2400" b="1" dirty="0">
                <a:latin typeface="Times New Roman" panose="02020603050405020304" pitchFamily="18" charset="0"/>
                <a:ea typeface="Times New Roman" panose="02020603050405020304" pitchFamily="18" charset="0"/>
              </a:rPr>
              <a:t>Bottlenecks:</a:t>
            </a:r>
            <a:r>
              <a:rPr lang="en-US" sz="2400" dirty="0">
                <a:latin typeface="Times New Roman" panose="02020603050405020304" pitchFamily="18" charset="0"/>
                <a:ea typeface="Times New Roman" panose="02020603050405020304" pitchFamily="18" charset="0"/>
              </a:rPr>
              <a:t> </a:t>
            </a:r>
            <a:endParaRPr lang="en-US" sz="2400" dirty="0" smtClean="0">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The object must already </a:t>
            </a:r>
            <a:r>
              <a:rPr lang="en-US" sz="2400" dirty="0" smtClean="0">
                <a:latin typeface="Times New Roman" panose="02020603050405020304" pitchFamily="18" charset="0"/>
                <a:ea typeface="Times New Roman" panose="02020603050405020304" pitchFamily="18" charset="0"/>
              </a:rPr>
              <a:t>exist</a:t>
            </a:r>
          </a:p>
          <a:p>
            <a:pPr marL="342900" indent="-342900" algn="just">
              <a:buFont typeface="Arial" panose="020B0604020202020204" pitchFamily="34" charset="0"/>
              <a:buChar char="•"/>
            </a:pPr>
            <a:r>
              <a:rPr lang="en-US" sz="2400" dirty="0" smtClean="0">
                <a:latin typeface="Times New Roman" panose="02020603050405020304" pitchFamily="18" charset="0"/>
                <a:ea typeface="Times New Roman" panose="02020603050405020304" pitchFamily="18" charset="0"/>
              </a:rPr>
              <a:t>Organizational </a:t>
            </a:r>
            <a:r>
              <a:rPr lang="en-US" sz="2400" dirty="0">
                <a:latin typeface="Times New Roman" panose="02020603050405020304" pitchFamily="18" charset="0"/>
                <a:ea typeface="Times New Roman" panose="02020603050405020304" pitchFamily="18" charset="0"/>
              </a:rPr>
              <a:t>restrictions (limited access to the research object, danger, etc.)</a:t>
            </a:r>
            <a:endParaRPr lang="uk-UA"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69537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a:solidFill>
                  <a:srgbClr val="4BACC6"/>
                </a:solidFill>
                <a:ea typeface="+mn-ea"/>
                <a:cs typeface="+mn-cs"/>
              </a:rPr>
              <a:t>Full-scale </a:t>
            </a:r>
            <a:r>
              <a:rPr lang="en-US" b="1" dirty="0" smtClean="0">
                <a:solidFill>
                  <a:srgbClr val="4BACC6"/>
                </a:solidFill>
                <a:ea typeface="+mn-ea"/>
                <a:cs typeface="+mn-cs"/>
              </a:rPr>
              <a:t>modeling</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32</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7" name="Прямоугольник 6"/>
          <p:cNvSpPr/>
          <p:nvPr/>
        </p:nvSpPr>
        <p:spPr>
          <a:xfrm>
            <a:off x="728384" y="801709"/>
            <a:ext cx="3565282" cy="5586145"/>
          </a:xfrm>
          <a:prstGeom prst="rect">
            <a:avLst/>
          </a:prstGeom>
        </p:spPr>
        <p:txBody>
          <a:bodyPr wrap="square">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Scientific experiment</a:t>
            </a:r>
          </a:p>
          <a:p>
            <a:endParaRPr lang="en-US"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Complex </a:t>
            </a:r>
            <a:r>
              <a:rPr lang="en-US" sz="2400" b="1" dirty="0" smtClean="0">
                <a:latin typeface="Times New Roman" panose="02020603050405020304" pitchFamily="18" charset="0"/>
                <a:cs typeface="Times New Roman" panose="02020603050405020304" pitchFamily="18" charset="0"/>
              </a:rPr>
              <a:t>testing</a:t>
            </a:r>
            <a:endParaRPr lang="ru-RU" sz="24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endParaRPr lang="en-US" sz="600" dirty="0" smtClean="0">
              <a:solidFill>
                <a:srgbClr val="00B0F0"/>
              </a:solidFill>
              <a:latin typeface="Times New Roman" panose="02020603050405020304" pitchFamily="18" charset="0"/>
              <a:cs typeface="Times New Roman" panose="02020603050405020304" pitchFamily="18" charset="0"/>
            </a:endParaRPr>
          </a:p>
          <a:p>
            <a:r>
              <a:rPr lang="en-US" sz="1100" dirty="0" smtClean="0">
                <a:solidFill>
                  <a:srgbClr val="00B0F0"/>
                </a:solidFill>
                <a:latin typeface="Times New Roman" panose="02020603050405020304" pitchFamily="18" charset="0"/>
                <a:cs typeface="Times New Roman" panose="02020603050405020304" pitchFamily="18" charset="0"/>
              </a:rPr>
              <a:t>https</a:t>
            </a:r>
            <a:r>
              <a:rPr lang="en-US" sz="1100" dirty="0">
                <a:solidFill>
                  <a:srgbClr val="00B0F0"/>
                </a:solidFill>
                <a:latin typeface="Times New Roman" panose="02020603050405020304" pitchFamily="18" charset="0"/>
                <a:cs typeface="Times New Roman" panose="02020603050405020304" pitchFamily="18" charset="0"/>
              </a:rPr>
              <a:t>://bashny.net/altair/2015/07/05/testirovanie-mobilnyh-telefonov-33-foto.html</a:t>
            </a:r>
            <a:endParaRPr lang="ru-RU" sz="1600" dirty="0" smtClean="0">
              <a:solidFill>
                <a:srgbClr val="00B0F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uk-UA" sz="24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Production </a:t>
            </a:r>
            <a:r>
              <a:rPr lang="en-US" sz="2400" b="1" dirty="0">
                <a:latin typeface="Times New Roman" panose="02020603050405020304" pitchFamily="18" charset="0"/>
                <a:cs typeface="Times New Roman" panose="02020603050405020304" pitchFamily="18" charset="0"/>
              </a:rPr>
              <a:t>experiment</a:t>
            </a:r>
            <a:endParaRPr lang="uk-U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uk-UA" sz="2400" dirty="0">
              <a:latin typeface="Times New Roman" panose="02020603050405020304" pitchFamily="18" charset="0"/>
              <a:cs typeface="Times New Roman" panose="02020603050405020304" pitchFamily="18" charset="0"/>
            </a:endParaRPr>
          </a:p>
        </p:txBody>
      </p:sp>
      <p:pic>
        <p:nvPicPr>
          <p:cNvPr id="12" name="Рисунок 11"/>
          <p:cNvPicPr>
            <a:picLocks noChangeAspect="1"/>
          </p:cNvPicPr>
          <p:nvPr/>
        </p:nvPicPr>
        <p:blipFill>
          <a:blip r:embed="rId3"/>
          <a:stretch>
            <a:fillRect/>
          </a:stretch>
        </p:blipFill>
        <p:spPr>
          <a:xfrm>
            <a:off x="372945" y="2009625"/>
            <a:ext cx="3706738" cy="2471159"/>
          </a:xfrm>
          <a:prstGeom prst="rect">
            <a:avLst/>
          </a:prstGeom>
        </p:spPr>
      </p:pic>
      <p:pic>
        <p:nvPicPr>
          <p:cNvPr id="13" name="Рисунок 12"/>
          <p:cNvPicPr>
            <a:picLocks noChangeAspect="1"/>
          </p:cNvPicPr>
          <p:nvPr/>
        </p:nvPicPr>
        <p:blipFill>
          <a:blip r:embed="rId4"/>
          <a:stretch>
            <a:fillRect/>
          </a:stretch>
        </p:blipFill>
        <p:spPr>
          <a:xfrm>
            <a:off x="4675355" y="2033452"/>
            <a:ext cx="3706739" cy="2471159"/>
          </a:xfrm>
          <a:prstGeom prst="rect">
            <a:avLst/>
          </a:prstGeom>
        </p:spPr>
      </p:pic>
      <p:sp>
        <p:nvSpPr>
          <p:cNvPr id="14" name="Прямоугольник 13"/>
          <p:cNvSpPr/>
          <p:nvPr/>
        </p:nvSpPr>
        <p:spPr>
          <a:xfrm>
            <a:off x="1619672" y="4517085"/>
            <a:ext cx="925253" cy="369332"/>
          </a:xfrm>
          <a:prstGeom prst="rect">
            <a:avLst/>
          </a:prstGeom>
        </p:spPr>
        <p:txBody>
          <a:bodyPr wrap="none">
            <a:spAutoFit/>
          </a:bodyPr>
          <a:lstStyle/>
          <a:p>
            <a:r>
              <a:rPr lang="en-US" dirty="0"/>
              <a:t>"sauna"</a:t>
            </a:r>
            <a:endParaRPr lang="uk-UA" dirty="0"/>
          </a:p>
        </p:txBody>
      </p:sp>
      <p:sp>
        <p:nvSpPr>
          <p:cNvPr id="15" name="Прямоугольник 14"/>
          <p:cNvSpPr/>
          <p:nvPr/>
        </p:nvSpPr>
        <p:spPr>
          <a:xfrm>
            <a:off x="4293666" y="4563251"/>
            <a:ext cx="4834318" cy="646331"/>
          </a:xfrm>
          <a:prstGeom prst="rect">
            <a:avLst/>
          </a:prstGeom>
        </p:spPr>
        <p:txBody>
          <a:bodyPr wrap="square">
            <a:spAutoFit/>
          </a:bodyPr>
          <a:lstStyle/>
          <a:p>
            <a:r>
              <a:rPr lang="en-US" dirty="0"/>
              <a:t>“bombardment” (imitation of friction - the impact of small coins on the phone, keys in your pocket)</a:t>
            </a:r>
            <a:endParaRPr lang="uk-UA" dirty="0"/>
          </a:p>
        </p:txBody>
      </p:sp>
    </p:spTree>
    <p:extLst>
      <p:ext uri="{BB962C8B-B14F-4D97-AF65-F5344CB8AC3E}">
        <p14:creationId xmlns:p14="http://schemas.microsoft.com/office/powerpoint/2010/main" val="3485560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9166" y="315921"/>
            <a:ext cx="8625668" cy="431800"/>
          </a:xfrm>
        </p:spPr>
        <p:txBody>
          <a:bodyPr rtlCol="0">
            <a:normAutofit fontScale="90000"/>
          </a:bodyPr>
          <a:lstStyle/>
          <a:p>
            <a:pPr lvl="0" eaLnBrk="1" fontAlgn="auto" hangingPunct="1">
              <a:lnSpc>
                <a:spcPct val="134000"/>
              </a:lnSpc>
              <a:spcBef>
                <a:spcPct val="20000"/>
              </a:spcBef>
              <a:spcAft>
                <a:spcPts val="0"/>
              </a:spcAft>
              <a:defRPr/>
            </a:pPr>
            <a:r>
              <a:rPr lang="en-US" sz="4000" b="1" dirty="0" smtClean="0">
                <a:solidFill>
                  <a:srgbClr val="4BACC6"/>
                </a:solidFill>
                <a:ea typeface="+mn-ea"/>
                <a:cs typeface="+mn-cs"/>
              </a:rPr>
              <a:t>Full-scale modeling</a:t>
            </a:r>
            <a:r>
              <a:rPr lang="ru-RU" sz="4000" b="1" dirty="0" smtClean="0">
                <a:solidFill>
                  <a:srgbClr val="4BACC6"/>
                </a:solidFill>
                <a:ea typeface="+mn-ea"/>
                <a:cs typeface="+mn-cs"/>
              </a:rPr>
              <a:t> - </a:t>
            </a:r>
            <a:r>
              <a:rPr lang="en-US" sz="4000" b="1" dirty="0">
                <a:solidFill>
                  <a:srgbClr val="4BACC6"/>
                </a:solidFill>
                <a:ea typeface="+mn-ea"/>
                <a:cs typeface="+mn-cs"/>
              </a:rPr>
              <a:t>Scientific experiment</a:t>
            </a:r>
            <a:r>
              <a:rPr lang="en-US" b="1" dirty="0">
                <a:solidFill>
                  <a:srgbClr val="4BACC6"/>
                </a:solidFill>
                <a:ea typeface="+mn-ea"/>
                <a:cs typeface="+mn-cs"/>
              </a:rPr>
              <a:t/>
            </a:r>
            <a:br>
              <a:rPr lang="en-US" b="1" dirty="0">
                <a:solidFill>
                  <a:srgbClr val="4BACC6"/>
                </a:solidFill>
                <a:ea typeface="+mn-ea"/>
                <a:cs typeface="+mn-cs"/>
              </a:rPr>
            </a:b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33</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7" name="Прямоугольник 6"/>
          <p:cNvSpPr/>
          <p:nvPr/>
        </p:nvSpPr>
        <p:spPr>
          <a:xfrm>
            <a:off x="740952" y="1526189"/>
            <a:ext cx="3565282" cy="276999"/>
          </a:xfrm>
          <a:prstGeom prst="rect">
            <a:avLst/>
          </a:prstGeom>
        </p:spPr>
        <p:txBody>
          <a:bodyPr wrap="square">
            <a:spAutoFit/>
          </a:bodyPr>
          <a:lstStyle/>
          <a:p>
            <a:endParaRPr lang="en-US" sz="1200" dirty="0" smtClean="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473172" y="960749"/>
            <a:ext cx="8411662" cy="489364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Controlled Conditions, Manipulation of </a:t>
            </a:r>
            <a:r>
              <a:rPr lang="en-US" sz="2400" b="1" dirty="0" smtClean="0">
                <a:latin typeface="Times New Roman" panose="02020603050405020304" pitchFamily="18" charset="0"/>
                <a:cs typeface="Times New Roman" panose="02020603050405020304" pitchFamily="18" charset="0"/>
              </a:rPr>
              <a:t>Variables:</a:t>
            </a:r>
            <a:r>
              <a:rPr lang="ru-RU" sz="2400" b="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possibility of control over experimental conditions. Researchers specifically manipulate independent variables (factors) to study their effect on dependent variables.</a:t>
            </a:r>
            <a:endParaRPr lang="uk-UA"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Representativeness</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experiment must be representative of the phenomena or processes under investigation, so that its results can be generalized and applied to a broader context. </a:t>
            </a:r>
            <a:endParaRPr lang="ru-RU" sz="2400"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Measurement </a:t>
            </a:r>
            <a:r>
              <a:rPr lang="en-US" sz="2400" b="1" dirty="0">
                <a:latin typeface="Times New Roman" panose="02020603050405020304" pitchFamily="18" charset="0"/>
                <a:cs typeface="Times New Roman" panose="02020603050405020304" pitchFamily="18" charset="0"/>
              </a:rPr>
              <a:t>and Observation: </a:t>
            </a:r>
            <a:r>
              <a:rPr lang="en-US" sz="2400" dirty="0">
                <a:latin typeface="Times New Roman" panose="02020603050405020304" pitchFamily="18" charset="0"/>
                <a:cs typeface="Times New Roman" panose="02020603050405020304" pitchFamily="18" charset="0"/>
              </a:rPr>
              <a:t>The process of the experiment involves measuring and observing variables to assess their changes in response to manipulations. </a:t>
            </a:r>
            <a:endParaRPr lang="ru-RU" sz="2400"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Control </a:t>
            </a:r>
            <a:r>
              <a:rPr lang="en-US" sz="2400" b="1" dirty="0">
                <a:latin typeface="Times New Roman" panose="02020603050405020304" pitchFamily="18" charset="0"/>
                <a:cs typeface="Times New Roman" panose="02020603050405020304" pitchFamily="18" charset="0"/>
              </a:rPr>
              <a:t>Groups: </a:t>
            </a:r>
            <a:r>
              <a:rPr lang="en-US" sz="2400" dirty="0">
                <a:latin typeface="Times New Roman" panose="02020603050405020304" pitchFamily="18" charset="0"/>
                <a:cs typeface="Times New Roman" panose="02020603050405020304" pitchFamily="18" charset="0"/>
              </a:rPr>
              <a:t>Control groups may be present in the experiment, compared to experimental groups, to ensure the influence of the independent variable</a:t>
            </a:r>
            <a:r>
              <a:rPr lang="en-US" sz="2400" dirty="0" smtClean="0">
                <a:latin typeface="Times New Roman" panose="02020603050405020304" pitchFamily="18" charset="0"/>
                <a:cs typeface="Times New Roman" panose="02020603050405020304" pitchFamily="18" charset="0"/>
              </a:rPr>
              <a:t>.</a:t>
            </a:r>
            <a:endParaRPr lang="uk-UA" sz="240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2286000" y="2828836"/>
            <a:ext cx="4572000" cy="369332"/>
          </a:xfrm>
          <a:prstGeom prst="rect">
            <a:avLst/>
          </a:prstGeom>
        </p:spPr>
        <p:txBody>
          <a:bodyPr>
            <a:spAutoFit/>
          </a:bodyPr>
          <a:lstStyle/>
          <a:p>
            <a:endParaRPr lang="uk-UA" dirty="0"/>
          </a:p>
        </p:txBody>
      </p:sp>
    </p:spTree>
    <p:extLst>
      <p:ext uri="{BB962C8B-B14F-4D97-AF65-F5344CB8AC3E}">
        <p14:creationId xmlns:p14="http://schemas.microsoft.com/office/powerpoint/2010/main" val="3988971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9166" y="315921"/>
            <a:ext cx="8625668" cy="431800"/>
          </a:xfrm>
        </p:spPr>
        <p:txBody>
          <a:bodyPr rtlCol="0">
            <a:normAutofit fontScale="90000"/>
          </a:bodyPr>
          <a:lstStyle/>
          <a:p>
            <a:pPr lvl="0" eaLnBrk="1" fontAlgn="auto" hangingPunct="1">
              <a:lnSpc>
                <a:spcPct val="134000"/>
              </a:lnSpc>
              <a:spcBef>
                <a:spcPct val="20000"/>
              </a:spcBef>
              <a:spcAft>
                <a:spcPts val="0"/>
              </a:spcAft>
              <a:defRPr/>
            </a:pPr>
            <a:r>
              <a:rPr lang="en-US" sz="4000" b="1" dirty="0" smtClean="0">
                <a:solidFill>
                  <a:srgbClr val="4BACC6"/>
                </a:solidFill>
                <a:ea typeface="+mn-ea"/>
                <a:cs typeface="+mn-cs"/>
              </a:rPr>
              <a:t>Full-scale modeling</a:t>
            </a:r>
            <a:r>
              <a:rPr lang="ru-RU" sz="4000" b="1" dirty="0" smtClean="0">
                <a:solidFill>
                  <a:srgbClr val="4BACC6"/>
                </a:solidFill>
                <a:ea typeface="+mn-ea"/>
                <a:cs typeface="+mn-cs"/>
              </a:rPr>
              <a:t> - </a:t>
            </a:r>
            <a:r>
              <a:rPr lang="en-US" sz="4000" b="1" dirty="0">
                <a:solidFill>
                  <a:srgbClr val="4BACC6"/>
                </a:solidFill>
                <a:ea typeface="+mn-ea"/>
                <a:cs typeface="+mn-cs"/>
              </a:rPr>
              <a:t>Scientific experiment</a:t>
            </a:r>
            <a:r>
              <a:rPr lang="en-US" b="1" dirty="0">
                <a:solidFill>
                  <a:srgbClr val="4BACC6"/>
                </a:solidFill>
                <a:ea typeface="+mn-ea"/>
                <a:cs typeface="+mn-cs"/>
              </a:rPr>
              <a:t/>
            </a:r>
            <a:br>
              <a:rPr lang="en-US" b="1" dirty="0">
                <a:solidFill>
                  <a:srgbClr val="4BACC6"/>
                </a:solidFill>
                <a:ea typeface="+mn-ea"/>
                <a:cs typeface="+mn-cs"/>
              </a:rPr>
            </a:b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34</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7" name="Прямоугольник 6"/>
          <p:cNvSpPr/>
          <p:nvPr/>
        </p:nvSpPr>
        <p:spPr>
          <a:xfrm>
            <a:off x="740952" y="1526189"/>
            <a:ext cx="3565282" cy="276999"/>
          </a:xfrm>
          <a:prstGeom prst="rect">
            <a:avLst/>
          </a:prstGeom>
        </p:spPr>
        <p:txBody>
          <a:bodyPr wrap="square">
            <a:spAutoFit/>
          </a:bodyPr>
          <a:lstStyle/>
          <a:p>
            <a:endParaRPr lang="en-US" sz="1200" dirty="0" smtClean="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473172" y="1005348"/>
            <a:ext cx="8411662" cy="4770537"/>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Limitations of the Scientific Experiment</a:t>
            </a:r>
            <a:r>
              <a:rPr lang="en-US" sz="2800" b="1" dirty="0" smtClean="0">
                <a:latin typeface="Times New Roman" panose="02020603050405020304" pitchFamily="18" charset="0"/>
                <a:cs typeface="Times New Roman" panose="02020603050405020304" pitchFamily="18" charset="0"/>
              </a:rPr>
              <a:t>:</a:t>
            </a:r>
            <a:endParaRPr lang="ru-RU" sz="2800" b="1" dirty="0" smtClean="0">
              <a:latin typeface="Times New Roman" panose="02020603050405020304" pitchFamily="18" charset="0"/>
              <a:cs typeface="Times New Roman" panose="02020603050405020304" pitchFamily="18" charset="0"/>
            </a:endParaRPr>
          </a:p>
          <a:p>
            <a:endParaRPr lang="ru-RU" sz="1200" b="1"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Contextual:</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Sometimes it's difficult to completely replicate real-life conditions in a controlled experimental </a:t>
            </a:r>
            <a:r>
              <a:rPr lang="en-US" sz="2400" dirty="0" smtClean="0">
                <a:latin typeface="Times New Roman" panose="02020603050405020304" pitchFamily="18" charset="0"/>
                <a:cs typeface="Times New Roman" panose="02020603050405020304" pitchFamily="18" charset="0"/>
              </a:rPr>
              <a:t>environment.</a:t>
            </a:r>
          </a:p>
          <a:p>
            <a:r>
              <a:rPr lang="en-US" sz="2400" b="1" dirty="0" smtClean="0">
                <a:latin typeface="Times New Roman" panose="02020603050405020304" pitchFamily="18" charset="0"/>
                <a:cs typeface="Times New Roman" panose="02020603050405020304" pitchFamily="18" charset="0"/>
              </a:rPr>
              <a:t>Ethical:</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Some studies cannot be conducted due to limitations related to ethics and the safety of participants in the experiment</a:t>
            </a:r>
            <a:r>
              <a:rPr lang="en-US" sz="2400" dirty="0" smtClean="0">
                <a:latin typeface="Times New Roman" panose="02020603050405020304" pitchFamily="18" charset="0"/>
                <a:cs typeface="Times New Roman" panose="02020603050405020304" pitchFamily="18" charset="0"/>
              </a:rPr>
              <a:t>.</a:t>
            </a:r>
          </a:p>
          <a:p>
            <a:r>
              <a:rPr lang="en-US" sz="2400" b="1" dirty="0" smtClean="0">
                <a:latin typeface="Times New Roman" panose="02020603050405020304" pitchFamily="18" charset="0"/>
                <a:cs typeface="Times New Roman" panose="02020603050405020304" pitchFamily="18" charset="0"/>
              </a:rPr>
              <a:t>Control </a:t>
            </a:r>
            <a:r>
              <a:rPr lang="en-US" sz="2400" b="1" dirty="0">
                <a:latin typeface="Times New Roman" panose="02020603050405020304" pitchFamily="18" charset="0"/>
                <a:cs typeface="Times New Roman" panose="02020603050405020304" pitchFamily="18" charset="0"/>
              </a:rPr>
              <a:t>of Variables:</a:t>
            </a:r>
            <a:r>
              <a:rPr lang="en-US" sz="2400" dirty="0">
                <a:latin typeface="Times New Roman" panose="02020603050405020304" pitchFamily="18" charset="0"/>
                <a:cs typeface="Times New Roman" panose="02020603050405020304" pitchFamily="18" charset="0"/>
              </a:rPr>
              <a:t> Some variables can be challenging to fully control, especially in complex systems, which can affect the credibility of the results.</a:t>
            </a:r>
          </a:p>
          <a:p>
            <a:r>
              <a:rPr lang="en-US" sz="2400" b="1" dirty="0" smtClean="0">
                <a:latin typeface="Times New Roman" panose="02020603050405020304" pitchFamily="18" charset="0"/>
                <a:cs typeface="Times New Roman" panose="02020603050405020304" pitchFamily="18" charset="0"/>
              </a:rPr>
              <a:t>Constraints </a:t>
            </a:r>
            <a:r>
              <a:rPr lang="en-US" sz="2400" b="1" dirty="0">
                <a:latin typeface="Times New Roman" panose="02020603050405020304" pitchFamily="18" charset="0"/>
                <a:cs typeface="Times New Roman" panose="02020603050405020304" pitchFamily="18" charset="0"/>
              </a:rPr>
              <a:t>of Time and Resources</a:t>
            </a:r>
            <a:r>
              <a:rPr lang="en-US" sz="2400" dirty="0">
                <a:latin typeface="Times New Roman" panose="02020603050405020304" pitchFamily="18" charset="0"/>
                <a:cs typeface="Times New Roman" panose="02020603050405020304" pitchFamily="18" charset="0"/>
              </a:rPr>
              <a:t>: Some research may face limitations in terms of time availability, </a:t>
            </a:r>
            <a:r>
              <a:rPr lang="en-US" sz="2400" dirty="0" smtClean="0">
                <a:latin typeface="Times New Roman" panose="02020603050405020304" pitchFamily="18" charset="0"/>
                <a:cs typeface="Times New Roman" panose="02020603050405020304" pitchFamily="18" charset="0"/>
              </a:rPr>
              <a:t>budget</a:t>
            </a:r>
            <a:r>
              <a:rPr lang="ru-RU"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etc.</a:t>
            </a:r>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Objectivity </a:t>
            </a:r>
            <a:r>
              <a:rPr lang="en-US" sz="2400" b="1" dirty="0">
                <a:latin typeface="Times New Roman" panose="02020603050405020304" pitchFamily="18" charset="0"/>
                <a:cs typeface="Times New Roman" panose="02020603050405020304" pitchFamily="18" charset="0"/>
              </a:rPr>
              <a:t>of Interpretation</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interpretation of results may be subject to the researcher's subjective </a:t>
            </a:r>
            <a:r>
              <a:rPr lang="en-US" sz="2400" dirty="0" smtClean="0">
                <a:latin typeface="Times New Roman" panose="02020603050405020304" pitchFamily="18" charset="0"/>
                <a:cs typeface="Times New Roman" panose="02020603050405020304" pitchFamily="18" charset="0"/>
              </a:rPr>
              <a:t>perception</a:t>
            </a:r>
            <a:endParaRPr lang="uk-UA" sz="240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2286000" y="2828836"/>
            <a:ext cx="4572000" cy="369332"/>
          </a:xfrm>
          <a:prstGeom prst="rect">
            <a:avLst/>
          </a:prstGeom>
        </p:spPr>
        <p:txBody>
          <a:bodyPr>
            <a:spAutoFit/>
          </a:bodyPr>
          <a:lstStyle/>
          <a:p>
            <a:endParaRPr lang="uk-UA" dirty="0"/>
          </a:p>
        </p:txBody>
      </p:sp>
    </p:spTree>
    <p:extLst>
      <p:ext uri="{BB962C8B-B14F-4D97-AF65-F5344CB8AC3E}">
        <p14:creationId xmlns:p14="http://schemas.microsoft.com/office/powerpoint/2010/main" val="2863168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88640"/>
            <a:ext cx="8523260" cy="431800"/>
          </a:xfrm>
        </p:spPr>
        <p:txBody>
          <a:bodyPr rtlCol="0">
            <a:normAutofit fontScale="90000"/>
          </a:bodyPr>
          <a:lstStyle/>
          <a:p>
            <a:pPr eaLnBrk="1" fontAlgn="auto" hangingPunct="1">
              <a:lnSpc>
                <a:spcPct val="134000"/>
              </a:lnSpc>
              <a:spcBef>
                <a:spcPct val="20000"/>
              </a:spcBef>
              <a:spcAft>
                <a:spcPts val="0"/>
              </a:spcAft>
              <a:defRPr/>
            </a:pPr>
            <a:r>
              <a:rPr lang="en-US" b="1" dirty="0">
                <a:solidFill>
                  <a:srgbClr val="4BACC6"/>
                </a:solidFill>
                <a:ea typeface="+mn-ea"/>
                <a:cs typeface="+mn-cs"/>
              </a:rPr>
              <a:t>Full-scale </a:t>
            </a:r>
            <a:r>
              <a:rPr lang="en-US" b="1" dirty="0" smtClean="0">
                <a:solidFill>
                  <a:srgbClr val="4BACC6"/>
                </a:solidFill>
                <a:ea typeface="+mn-ea"/>
                <a:cs typeface="+mn-cs"/>
              </a:rPr>
              <a:t>modeling - </a:t>
            </a:r>
            <a:r>
              <a:rPr lang="en-US" b="1" dirty="0">
                <a:solidFill>
                  <a:srgbClr val="4BACC6"/>
                </a:solidFill>
                <a:ea typeface="+mn-ea"/>
                <a:cs typeface="+mn-cs"/>
              </a:rPr>
              <a:t>Complex testing</a:t>
            </a:r>
            <a:r>
              <a:rPr lang="ru-RU" sz="1000" b="1" dirty="0">
                <a:latin typeface="Times New Roman" panose="02020603050405020304" pitchFamily="18" charset="0"/>
                <a:cs typeface="Times New Roman" panose="02020603050405020304" pitchFamily="18" charset="0"/>
              </a:rPr>
              <a:t/>
            </a:r>
            <a:br>
              <a:rPr lang="ru-RU" sz="1000" b="1" dirty="0">
                <a:latin typeface="Times New Roman" panose="02020603050405020304" pitchFamily="18" charset="0"/>
                <a:cs typeface="Times New Roman" panose="02020603050405020304" pitchFamily="18" charset="0"/>
              </a:rPr>
            </a:b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35</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7" name="Прямоугольник 6"/>
          <p:cNvSpPr/>
          <p:nvPr/>
        </p:nvSpPr>
        <p:spPr>
          <a:xfrm>
            <a:off x="728384" y="801709"/>
            <a:ext cx="3565282" cy="6001643"/>
          </a:xfrm>
          <a:prstGeom prst="rect">
            <a:avLst/>
          </a:prstGeom>
        </p:spPr>
        <p:txBody>
          <a:bodyPr wrap="square">
            <a:spAutoFit/>
          </a:bodyPr>
          <a:lstStyle/>
          <a:p>
            <a:endParaRPr lang="en-US" sz="2400" dirty="0" smtClean="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endParaRPr lang="en-US" sz="600" dirty="0" smtClean="0">
              <a:solidFill>
                <a:srgbClr val="00B0F0"/>
              </a:solidFill>
              <a:latin typeface="Times New Roman" panose="02020603050405020304" pitchFamily="18" charset="0"/>
              <a:cs typeface="Times New Roman" panose="02020603050405020304" pitchFamily="18" charset="0"/>
            </a:endParaRPr>
          </a:p>
          <a:p>
            <a:endParaRPr lang="en-US" sz="1100" dirty="0" smtClean="0">
              <a:solidFill>
                <a:srgbClr val="00B0F0"/>
              </a:solidFill>
              <a:latin typeface="Times New Roman" panose="02020603050405020304" pitchFamily="18" charset="0"/>
              <a:cs typeface="Times New Roman" panose="02020603050405020304" pitchFamily="18" charset="0"/>
            </a:endParaRPr>
          </a:p>
          <a:p>
            <a:endParaRPr lang="en-US" sz="1100" dirty="0">
              <a:solidFill>
                <a:srgbClr val="00B0F0"/>
              </a:solidFill>
              <a:latin typeface="Times New Roman" panose="02020603050405020304" pitchFamily="18" charset="0"/>
              <a:cs typeface="Times New Roman" panose="02020603050405020304" pitchFamily="18" charset="0"/>
            </a:endParaRPr>
          </a:p>
          <a:p>
            <a:endParaRPr lang="en-US" sz="1100" dirty="0" smtClean="0">
              <a:solidFill>
                <a:srgbClr val="00B0F0"/>
              </a:solidFill>
              <a:latin typeface="Times New Roman" panose="02020603050405020304" pitchFamily="18" charset="0"/>
              <a:cs typeface="Times New Roman" panose="02020603050405020304" pitchFamily="18" charset="0"/>
            </a:endParaRPr>
          </a:p>
          <a:p>
            <a:endParaRPr lang="en-US" sz="1100" dirty="0">
              <a:solidFill>
                <a:srgbClr val="00B0F0"/>
              </a:solidFill>
              <a:latin typeface="Times New Roman" panose="02020603050405020304" pitchFamily="18" charset="0"/>
              <a:cs typeface="Times New Roman" panose="02020603050405020304" pitchFamily="18" charset="0"/>
            </a:endParaRPr>
          </a:p>
          <a:p>
            <a:r>
              <a:rPr lang="en-US" sz="1100" dirty="0" smtClean="0">
                <a:solidFill>
                  <a:srgbClr val="00B0F0"/>
                </a:solidFill>
                <a:latin typeface="Times New Roman" panose="02020603050405020304" pitchFamily="18" charset="0"/>
                <a:cs typeface="Times New Roman" panose="02020603050405020304" pitchFamily="18" charset="0"/>
              </a:rPr>
              <a:t>https</a:t>
            </a:r>
            <a:r>
              <a:rPr lang="en-US" sz="1100" dirty="0">
                <a:solidFill>
                  <a:srgbClr val="00B0F0"/>
                </a:solidFill>
                <a:latin typeface="Times New Roman" panose="02020603050405020304" pitchFamily="18" charset="0"/>
                <a:cs typeface="Times New Roman" panose="02020603050405020304" pitchFamily="18" charset="0"/>
              </a:rPr>
              <a:t>://bashny.net/altair/2015/07/05/testirovanie-mobilnyh-telefonov-33-foto.html</a:t>
            </a:r>
            <a:endParaRPr lang="ru-RU" sz="1600" dirty="0" smtClean="0">
              <a:solidFill>
                <a:srgbClr val="00B0F0"/>
              </a:solidFill>
              <a:latin typeface="Times New Roman" panose="02020603050405020304" pitchFamily="18" charset="0"/>
              <a:cs typeface="Times New Roman" panose="02020603050405020304" pitchFamily="18" charset="0"/>
            </a:endParaRPr>
          </a:p>
          <a:p>
            <a:endParaRPr lang="uk-UA"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uk-UA" sz="2400" dirty="0">
              <a:latin typeface="Times New Roman" panose="02020603050405020304" pitchFamily="18" charset="0"/>
              <a:cs typeface="Times New Roman" panose="02020603050405020304" pitchFamily="18" charset="0"/>
            </a:endParaRPr>
          </a:p>
        </p:txBody>
      </p:sp>
      <p:pic>
        <p:nvPicPr>
          <p:cNvPr id="12" name="Рисунок 11"/>
          <p:cNvPicPr>
            <a:picLocks noChangeAspect="1"/>
          </p:cNvPicPr>
          <p:nvPr/>
        </p:nvPicPr>
        <p:blipFill>
          <a:blip r:embed="rId3"/>
          <a:stretch>
            <a:fillRect/>
          </a:stretch>
        </p:blipFill>
        <p:spPr>
          <a:xfrm>
            <a:off x="347863" y="1673546"/>
            <a:ext cx="3706738" cy="2471159"/>
          </a:xfrm>
          <a:prstGeom prst="rect">
            <a:avLst/>
          </a:prstGeom>
        </p:spPr>
      </p:pic>
      <p:pic>
        <p:nvPicPr>
          <p:cNvPr id="13" name="Рисунок 12"/>
          <p:cNvPicPr>
            <a:picLocks noChangeAspect="1"/>
          </p:cNvPicPr>
          <p:nvPr/>
        </p:nvPicPr>
        <p:blipFill>
          <a:blip r:embed="rId4"/>
          <a:stretch>
            <a:fillRect/>
          </a:stretch>
        </p:blipFill>
        <p:spPr>
          <a:xfrm>
            <a:off x="4674187" y="1695266"/>
            <a:ext cx="3706739" cy="2471159"/>
          </a:xfrm>
          <a:prstGeom prst="rect">
            <a:avLst/>
          </a:prstGeom>
        </p:spPr>
      </p:pic>
      <p:sp>
        <p:nvSpPr>
          <p:cNvPr id="14" name="Прямоугольник 13"/>
          <p:cNvSpPr/>
          <p:nvPr/>
        </p:nvSpPr>
        <p:spPr>
          <a:xfrm>
            <a:off x="1619672" y="4517085"/>
            <a:ext cx="925253" cy="369332"/>
          </a:xfrm>
          <a:prstGeom prst="rect">
            <a:avLst/>
          </a:prstGeom>
        </p:spPr>
        <p:txBody>
          <a:bodyPr wrap="none">
            <a:spAutoFit/>
          </a:bodyPr>
          <a:lstStyle/>
          <a:p>
            <a:r>
              <a:rPr lang="en-US" dirty="0"/>
              <a:t>"sauna"</a:t>
            </a:r>
            <a:endParaRPr lang="uk-UA" dirty="0"/>
          </a:p>
        </p:txBody>
      </p:sp>
      <p:sp>
        <p:nvSpPr>
          <p:cNvPr id="15" name="Прямоугольник 14"/>
          <p:cNvSpPr/>
          <p:nvPr/>
        </p:nvSpPr>
        <p:spPr>
          <a:xfrm>
            <a:off x="4283354" y="4517085"/>
            <a:ext cx="4834318" cy="646331"/>
          </a:xfrm>
          <a:prstGeom prst="rect">
            <a:avLst/>
          </a:prstGeom>
        </p:spPr>
        <p:txBody>
          <a:bodyPr wrap="square">
            <a:spAutoFit/>
          </a:bodyPr>
          <a:lstStyle/>
          <a:p>
            <a:r>
              <a:rPr lang="en-US" dirty="0"/>
              <a:t>“bombardment” (imitation of friction - the impact of small coins on the phone, keys in your pocket)</a:t>
            </a:r>
            <a:endParaRPr lang="uk-UA" dirty="0"/>
          </a:p>
        </p:txBody>
      </p:sp>
    </p:spTree>
    <p:extLst>
      <p:ext uri="{BB962C8B-B14F-4D97-AF65-F5344CB8AC3E}">
        <p14:creationId xmlns:p14="http://schemas.microsoft.com/office/powerpoint/2010/main" val="28792245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4941" y="390091"/>
            <a:ext cx="8654118" cy="431800"/>
          </a:xfrm>
        </p:spPr>
        <p:txBody>
          <a:bodyPr rtlCol="0">
            <a:normAutofit fontScale="90000"/>
          </a:bodyPr>
          <a:lstStyle/>
          <a:p>
            <a:pPr eaLnBrk="1" fontAlgn="auto" hangingPunct="1">
              <a:lnSpc>
                <a:spcPct val="134000"/>
              </a:lnSpc>
              <a:spcBef>
                <a:spcPct val="20000"/>
              </a:spcBef>
              <a:spcAft>
                <a:spcPts val="0"/>
              </a:spcAft>
              <a:defRPr/>
            </a:pPr>
            <a:r>
              <a:rPr lang="en-US" sz="4000" b="1" dirty="0">
                <a:solidFill>
                  <a:srgbClr val="4BACC6"/>
                </a:solidFill>
                <a:ea typeface="+mn-ea"/>
                <a:cs typeface="+mn-cs"/>
              </a:rPr>
              <a:t>Full-scale </a:t>
            </a:r>
            <a:r>
              <a:rPr lang="en-US" sz="4000" b="1" dirty="0" smtClean="0">
                <a:solidFill>
                  <a:srgbClr val="4BACC6"/>
                </a:solidFill>
                <a:ea typeface="+mn-ea"/>
                <a:cs typeface="+mn-cs"/>
              </a:rPr>
              <a:t>modeling - </a:t>
            </a:r>
            <a:r>
              <a:rPr lang="en-US" sz="4000" b="1" dirty="0">
                <a:solidFill>
                  <a:srgbClr val="4BACC6"/>
                </a:solidFill>
                <a:ea typeface="+mn-ea"/>
                <a:cs typeface="+mn-cs"/>
              </a:rPr>
              <a:t>Production experiment</a:t>
            </a:r>
            <a:r>
              <a:rPr lang="en-US" b="1" dirty="0">
                <a:solidFill>
                  <a:srgbClr val="4BACC6"/>
                </a:solidFill>
                <a:ea typeface="+mn-ea"/>
                <a:cs typeface="+mn-cs"/>
              </a:rPr>
              <a:t/>
            </a:r>
            <a:br>
              <a:rPr lang="en-US" b="1" dirty="0">
                <a:solidFill>
                  <a:srgbClr val="4BACC6"/>
                </a:solidFill>
                <a:ea typeface="+mn-ea"/>
                <a:cs typeface="+mn-cs"/>
              </a:rPr>
            </a:br>
            <a:r>
              <a:rPr lang="ru-RU" sz="1000" b="1" dirty="0">
                <a:latin typeface="Times New Roman" panose="02020603050405020304" pitchFamily="18" charset="0"/>
                <a:cs typeface="Times New Roman" panose="02020603050405020304" pitchFamily="18" charset="0"/>
              </a:rPr>
              <a:t/>
            </a:r>
            <a:br>
              <a:rPr lang="ru-RU" sz="1000" b="1" dirty="0">
                <a:latin typeface="Times New Roman" panose="02020603050405020304" pitchFamily="18" charset="0"/>
                <a:cs typeface="Times New Roman" panose="02020603050405020304" pitchFamily="18" charset="0"/>
              </a:rPr>
            </a:b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36</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980728"/>
            <a:ext cx="8352928" cy="4832092"/>
          </a:xfrm>
          <a:prstGeom prst="rect">
            <a:avLst/>
          </a:prstGeom>
        </p:spPr>
        <p:txBody>
          <a:bodyPr wrap="square">
            <a:spAutoFit/>
          </a:bodyPr>
          <a:lstStyle/>
          <a:p>
            <a:pPr algn="just"/>
            <a:r>
              <a:rPr lang="en-US" sz="2800" dirty="0"/>
              <a:t>The production experiment aims to identify optimal production parameters, processes and resources to achieve maximum efficiency and reduce waste</a:t>
            </a:r>
            <a:r>
              <a:rPr lang="en-US" sz="2800" dirty="0" smtClean="0"/>
              <a:t>.</a:t>
            </a:r>
            <a:endParaRPr lang="ru-RU" sz="2800" dirty="0" smtClean="0"/>
          </a:p>
          <a:p>
            <a:pPr algn="just"/>
            <a:endParaRPr lang="ru-RU" sz="2800" dirty="0"/>
          </a:p>
          <a:p>
            <a:pPr algn="just"/>
            <a:r>
              <a:rPr lang="en-US" sz="2800" dirty="0"/>
              <a:t>This experiment is carried out by summarizing the experience gained during the </a:t>
            </a:r>
            <a:r>
              <a:rPr lang="en-US" sz="2800" b="1" dirty="0"/>
              <a:t>actual</a:t>
            </a:r>
            <a:r>
              <a:rPr lang="en-US" sz="2800" dirty="0"/>
              <a:t> production process. At the same time, on the basis of the theory of similarity, </a:t>
            </a:r>
            <a:r>
              <a:rPr lang="en-US" sz="2800" b="1" dirty="0"/>
              <a:t>statistical material </a:t>
            </a:r>
            <a:r>
              <a:rPr lang="en-US" sz="2800" dirty="0"/>
              <a:t>on the production process is processed and its generalized characteristics are obtained. </a:t>
            </a:r>
            <a:r>
              <a:rPr lang="en-US" sz="2800" b="1" dirty="0"/>
              <a:t>Bottlenecks</a:t>
            </a:r>
            <a:r>
              <a:rPr lang="en-US" sz="2800" dirty="0"/>
              <a:t> are found and methods for eliminating them are </a:t>
            </a:r>
            <a:r>
              <a:rPr lang="en-US" sz="2800" dirty="0" smtClean="0"/>
              <a:t>developed</a:t>
            </a:r>
            <a:r>
              <a:rPr lang="ru-RU" sz="2800" dirty="0" smtClean="0"/>
              <a:t>.</a:t>
            </a:r>
            <a:endParaRPr lang="uk-UA" sz="2800" dirty="0"/>
          </a:p>
        </p:txBody>
      </p:sp>
      <p:sp>
        <p:nvSpPr>
          <p:cNvPr id="7" name="Прямоугольник 6"/>
          <p:cNvSpPr/>
          <p:nvPr/>
        </p:nvSpPr>
        <p:spPr>
          <a:xfrm>
            <a:off x="728384" y="801709"/>
            <a:ext cx="3565282" cy="4985980"/>
          </a:xfrm>
          <a:prstGeom prst="rect">
            <a:avLst/>
          </a:prstGeom>
        </p:spPr>
        <p:txBody>
          <a:bodyPr wrap="square">
            <a:spAutoFit/>
          </a:bodyPr>
          <a:lstStyle/>
          <a:p>
            <a:endParaRPr lang="en-US" sz="2400" dirty="0" smtClean="0">
              <a:latin typeface="Times New Roman" panose="02020603050405020304" pitchFamily="18" charset="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endParaRPr lang="en-US" sz="600" dirty="0" smtClean="0">
              <a:solidFill>
                <a:srgbClr val="00B0F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uk-UA" sz="2400" b="1" dirty="0" smtClean="0">
              <a:latin typeface="Times New Roman" panose="02020603050405020304" pitchFamily="18" charset="0"/>
              <a:cs typeface="Times New Roman" panose="02020603050405020304" pitchFamily="18" charset="0"/>
            </a:endParaRPr>
          </a:p>
          <a:p>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0197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7003" y="11678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Physical</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37</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7" name="Прямоугольник 6"/>
          <p:cNvSpPr/>
          <p:nvPr/>
        </p:nvSpPr>
        <p:spPr>
          <a:xfrm>
            <a:off x="728384" y="801709"/>
            <a:ext cx="7732048" cy="7294305"/>
          </a:xfrm>
          <a:prstGeom prst="rect">
            <a:avLst/>
          </a:prstGeom>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 real </a:t>
            </a:r>
            <a:r>
              <a:rPr lang="en-US" sz="2400" b="1" dirty="0" smtClean="0">
                <a:latin typeface="Times New Roman" panose="02020603050405020304" pitchFamily="18" charset="0"/>
                <a:cs typeface="Times New Roman" panose="02020603050405020304" pitchFamily="18" charset="0"/>
              </a:rPr>
              <a:t>time</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endParaRPr lang="uk-UA" sz="2400" dirty="0">
              <a:latin typeface="Times New Roman" panose="02020603050405020304" pitchFamily="18" charset="0"/>
              <a:cs typeface="Times New Roman" panose="02020603050405020304" pitchFamily="18" charset="0"/>
            </a:endParaRPr>
          </a:p>
        </p:txBody>
      </p:sp>
      <p:pic>
        <p:nvPicPr>
          <p:cNvPr id="11" name="Рисунок 10"/>
          <p:cNvPicPr>
            <a:picLocks noChangeAspect="1"/>
          </p:cNvPicPr>
          <p:nvPr/>
        </p:nvPicPr>
        <p:blipFill>
          <a:blip r:embed="rId3"/>
          <a:stretch>
            <a:fillRect/>
          </a:stretch>
        </p:blipFill>
        <p:spPr>
          <a:xfrm>
            <a:off x="899592" y="1729262"/>
            <a:ext cx="5315817" cy="3541413"/>
          </a:xfrm>
          <a:prstGeom prst="rect">
            <a:avLst/>
          </a:prstGeom>
        </p:spPr>
      </p:pic>
      <p:sp>
        <p:nvSpPr>
          <p:cNvPr id="9" name="Прямоугольник 8"/>
          <p:cNvSpPr/>
          <p:nvPr/>
        </p:nvSpPr>
        <p:spPr>
          <a:xfrm>
            <a:off x="899592" y="5383369"/>
            <a:ext cx="3092933" cy="430887"/>
          </a:xfrm>
          <a:prstGeom prst="rect">
            <a:avLst/>
          </a:prstGeom>
        </p:spPr>
        <p:txBody>
          <a:bodyPr wrap="square">
            <a:spAutoFit/>
          </a:bodyPr>
          <a:lstStyle/>
          <a:p>
            <a:r>
              <a:rPr lang="en-US" sz="1100" dirty="0">
                <a:solidFill>
                  <a:srgbClr val="00B0F0"/>
                </a:solidFill>
              </a:rPr>
              <a:t>https://</a:t>
            </a:r>
            <a:r>
              <a:rPr lang="en-US" sz="1100" dirty="0" smtClean="0">
                <a:solidFill>
                  <a:srgbClr val="00B0F0"/>
                </a:solidFill>
              </a:rPr>
              <a:t>www.bing.com/images/search?view=detailV2&amp;ccid=y5fNTg4y&amp;id=EE9F31096AD4B47</a:t>
            </a:r>
            <a:endParaRPr lang="uk-UA" sz="1100" dirty="0">
              <a:solidFill>
                <a:srgbClr val="00B0F0"/>
              </a:solidFill>
            </a:endParaRPr>
          </a:p>
        </p:txBody>
      </p:sp>
      <p:sp>
        <p:nvSpPr>
          <p:cNvPr id="10" name="Прямоугольник 9"/>
          <p:cNvSpPr/>
          <p:nvPr/>
        </p:nvSpPr>
        <p:spPr>
          <a:xfrm>
            <a:off x="6270282" y="2550039"/>
            <a:ext cx="2924455" cy="369332"/>
          </a:xfrm>
          <a:prstGeom prst="rect">
            <a:avLst/>
          </a:prstGeom>
        </p:spPr>
        <p:txBody>
          <a:bodyPr wrap="none">
            <a:spAutoFit/>
          </a:bodyPr>
          <a:lstStyle/>
          <a:p>
            <a:r>
              <a:rPr lang="en-US" dirty="0"/>
              <a:t>New alloys for turbine blades</a:t>
            </a:r>
            <a:endParaRPr lang="uk-UA" dirty="0"/>
          </a:p>
        </p:txBody>
      </p:sp>
    </p:spTree>
    <p:extLst>
      <p:ext uri="{BB962C8B-B14F-4D97-AF65-F5344CB8AC3E}">
        <p14:creationId xmlns:p14="http://schemas.microsoft.com/office/powerpoint/2010/main" val="20631081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7003" y="11678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Physical</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38</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7" name="Прямоугольник 6"/>
          <p:cNvSpPr/>
          <p:nvPr/>
        </p:nvSpPr>
        <p:spPr>
          <a:xfrm>
            <a:off x="728384" y="801709"/>
            <a:ext cx="7732048" cy="7663636"/>
          </a:xfrm>
          <a:prstGeom prst="rect">
            <a:avLst/>
          </a:prstGeom>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 real </a:t>
            </a:r>
            <a:r>
              <a:rPr lang="en-US" sz="2400" b="1" dirty="0" smtClean="0">
                <a:latin typeface="Times New Roman" panose="02020603050405020304" pitchFamily="18" charset="0"/>
                <a:cs typeface="Times New Roman" panose="02020603050405020304" pitchFamily="18" charset="0"/>
              </a:rPr>
              <a:t>time</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Requirements: high corrosion resistance at high temperatures</a:t>
            </a:r>
            <a:endParaRPr lang="en-US" sz="2400" b="1" dirty="0" smtClean="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endParaRPr lang="uk-UA" sz="24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5487466" y="2513598"/>
            <a:ext cx="3017782" cy="2231329"/>
          </a:xfrm>
          <a:prstGeom prst="rect">
            <a:avLst/>
          </a:prstGeom>
        </p:spPr>
      </p:pic>
      <p:pic>
        <p:nvPicPr>
          <p:cNvPr id="5" name="Рисунок 4"/>
          <p:cNvPicPr>
            <a:picLocks noChangeAspect="1"/>
          </p:cNvPicPr>
          <p:nvPr/>
        </p:nvPicPr>
        <p:blipFill>
          <a:blip r:embed="rId4"/>
          <a:stretch>
            <a:fillRect/>
          </a:stretch>
        </p:blipFill>
        <p:spPr>
          <a:xfrm>
            <a:off x="683568" y="2829163"/>
            <a:ext cx="4191000" cy="1600200"/>
          </a:xfrm>
          <a:prstGeom prst="rect">
            <a:avLst/>
          </a:prstGeom>
        </p:spPr>
      </p:pic>
      <p:sp>
        <p:nvSpPr>
          <p:cNvPr id="8" name="Прямоугольник 7"/>
          <p:cNvSpPr/>
          <p:nvPr/>
        </p:nvSpPr>
        <p:spPr>
          <a:xfrm>
            <a:off x="683568" y="4656180"/>
            <a:ext cx="4759082" cy="430887"/>
          </a:xfrm>
          <a:prstGeom prst="rect">
            <a:avLst/>
          </a:prstGeom>
        </p:spPr>
        <p:txBody>
          <a:bodyPr wrap="square">
            <a:spAutoFit/>
          </a:bodyPr>
          <a:lstStyle/>
          <a:p>
            <a:r>
              <a:rPr lang="en-US" sz="1100" dirty="0">
                <a:solidFill>
                  <a:srgbClr val="00B0F0"/>
                </a:solidFill>
              </a:rPr>
              <a:t>https://www.dreamstime.com/combustion-chemical-process-which-substance-reacts-rapidly-oxygen-gives-off-heat-fuel-can-be-solid-liquid-image158245946</a:t>
            </a:r>
            <a:endParaRPr lang="uk-UA" sz="1100" dirty="0">
              <a:solidFill>
                <a:srgbClr val="00B0F0"/>
              </a:solidFill>
            </a:endParaRPr>
          </a:p>
        </p:txBody>
      </p:sp>
    </p:spTree>
    <p:extLst>
      <p:ext uri="{BB962C8B-B14F-4D97-AF65-F5344CB8AC3E}">
        <p14:creationId xmlns:p14="http://schemas.microsoft.com/office/powerpoint/2010/main" val="31410932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7003" y="11678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Physical</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39</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7" name="Прямоугольник 6"/>
          <p:cNvSpPr/>
          <p:nvPr/>
        </p:nvSpPr>
        <p:spPr>
          <a:xfrm>
            <a:off x="728384" y="801709"/>
            <a:ext cx="7732048" cy="6186309"/>
          </a:xfrm>
          <a:prstGeom prst="rect">
            <a:avLst/>
          </a:prstGeom>
        </p:spPr>
        <p:txBody>
          <a:bodyPr wrap="square">
            <a:spAutoFit/>
          </a:bodyPr>
          <a:lstStyle/>
          <a:p>
            <a:endParaRPr lang="en-US" sz="2400" b="1" dirty="0" smtClean="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endParaRPr lang="uk-UA" sz="2400" dirty="0">
              <a:latin typeface="Times New Roman" panose="02020603050405020304" pitchFamily="18" charset="0"/>
              <a:cs typeface="Times New Roman" panose="02020603050405020304" pitchFamily="18" charset="0"/>
            </a:endParaRPr>
          </a:p>
        </p:txBody>
      </p:sp>
      <p:pic>
        <p:nvPicPr>
          <p:cNvPr id="9" name="Рисунок 8"/>
          <p:cNvPicPr>
            <a:picLocks noChangeAspect="1"/>
          </p:cNvPicPr>
          <p:nvPr/>
        </p:nvPicPr>
        <p:blipFill>
          <a:blip r:embed="rId3"/>
          <a:stretch>
            <a:fillRect/>
          </a:stretch>
        </p:blipFill>
        <p:spPr>
          <a:xfrm>
            <a:off x="3906567" y="3336718"/>
            <a:ext cx="4981384" cy="2799406"/>
          </a:xfrm>
          <a:prstGeom prst="rect">
            <a:avLst/>
          </a:prstGeom>
        </p:spPr>
      </p:pic>
      <p:pic>
        <p:nvPicPr>
          <p:cNvPr id="10" name="Рисунок 9"/>
          <p:cNvPicPr>
            <a:picLocks noChangeAspect="1"/>
          </p:cNvPicPr>
          <p:nvPr/>
        </p:nvPicPr>
        <p:blipFill>
          <a:blip r:embed="rId4"/>
          <a:stretch>
            <a:fillRect/>
          </a:stretch>
        </p:blipFill>
        <p:spPr>
          <a:xfrm>
            <a:off x="422104" y="832022"/>
            <a:ext cx="4456562" cy="2956816"/>
          </a:xfrm>
          <a:prstGeom prst="rect">
            <a:avLst/>
          </a:prstGeom>
        </p:spPr>
      </p:pic>
      <p:sp>
        <p:nvSpPr>
          <p:cNvPr id="15" name="TextBox 3"/>
          <p:cNvSpPr txBox="1">
            <a:spLocks noChangeArrowheads="1"/>
          </p:cNvSpPr>
          <p:nvPr/>
        </p:nvSpPr>
        <p:spPr bwMode="auto">
          <a:xfrm>
            <a:off x="5044208" y="1090039"/>
            <a:ext cx="35811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ru-RU" sz="1800" b="1" dirty="0" err="1" smtClean="0">
                <a:solidFill>
                  <a:srgbClr val="000000"/>
                </a:solidFill>
              </a:rPr>
              <a:t>Zaporizhzhia</a:t>
            </a:r>
            <a:r>
              <a:rPr lang="en-US" altLang="ru-RU" sz="1800" b="1" dirty="0" smtClean="0">
                <a:solidFill>
                  <a:srgbClr val="000000"/>
                </a:solidFill>
              </a:rPr>
              <a:t> Nuclear </a:t>
            </a:r>
            <a:r>
              <a:rPr lang="en-US" altLang="ru-RU" sz="1800" b="1" dirty="0">
                <a:solidFill>
                  <a:srgbClr val="000000"/>
                </a:solidFill>
              </a:rPr>
              <a:t>P</a:t>
            </a:r>
            <a:r>
              <a:rPr lang="en-US" altLang="ru-RU" sz="1800" b="1" dirty="0" smtClean="0">
                <a:solidFill>
                  <a:srgbClr val="000000"/>
                </a:solidFill>
              </a:rPr>
              <a:t>ower </a:t>
            </a:r>
            <a:r>
              <a:rPr lang="en-US" altLang="ru-RU" sz="1800" b="1" dirty="0">
                <a:solidFill>
                  <a:srgbClr val="000000"/>
                </a:solidFill>
              </a:rPr>
              <a:t>S</a:t>
            </a:r>
            <a:r>
              <a:rPr lang="en-US" altLang="ru-RU" sz="1800" b="1" dirty="0" smtClean="0">
                <a:solidFill>
                  <a:srgbClr val="000000"/>
                </a:solidFill>
              </a:rPr>
              <a:t>tation</a:t>
            </a:r>
          </a:p>
          <a:p>
            <a:pPr algn="ctr" eaLnBrk="1" hangingPunct="1">
              <a:spcBef>
                <a:spcPct val="0"/>
              </a:spcBef>
              <a:buFontTx/>
              <a:buNone/>
            </a:pPr>
            <a:r>
              <a:rPr lang="en-US" altLang="ru-RU" sz="1800" b="1" dirty="0" smtClean="0">
                <a:solidFill>
                  <a:srgbClr val="000000"/>
                </a:solidFill>
              </a:rPr>
              <a:t>(real object)</a:t>
            </a:r>
            <a:endParaRPr lang="ru-RU" altLang="ru-RU" sz="1800" b="1" dirty="0">
              <a:solidFill>
                <a:srgbClr val="000000"/>
              </a:solidFill>
            </a:endParaRPr>
          </a:p>
        </p:txBody>
      </p:sp>
      <p:sp>
        <p:nvSpPr>
          <p:cNvPr id="11" name="Прямоугольник 10"/>
          <p:cNvSpPr/>
          <p:nvPr/>
        </p:nvSpPr>
        <p:spPr>
          <a:xfrm>
            <a:off x="-324544" y="4695529"/>
            <a:ext cx="4572000" cy="646331"/>
          </a:xfrm>
          <a:prstGeom prst="rect">
            <a:avLst/>
          </a:prstGeom>
        </p:spPr>
        <p:txBody>
          <a:bodyPr>
            <a:spAutoFit/>
          </a:bodyPr>
          <a:lstStyle/>
          <a:p>
            <a:pPr lvl="0" algn="ctr" eaLnBrk="1" hangingPunct="1"/>
            <a:r>
              <a:rPr lang="en-US" altLang="ru-RU" b="1" dirty="0" err="1">
                <a:solidFill>
                  <a:srgbClr val="000000"/>
                </a:solidFill>
              </a:rPr>
              <a:t>Zaporizhzhia</a:t>
            </a:r>
            <a:r>
              <a:rPr lang="en-US" altLang="ru-RU" b="1" dirty="0">
                <a:solidFill>
                  <a:srgbClr val="000000"/>
                </a:solidFill>
              </a:rPr>
              <a:t> N</a:t>
            </a:r>
            <a:r>
              <a:rPr lang="en-US" altLang="ru-RU" b="1" dirty="0" smtClean="0">
                <a:solidFill>
                  <a:srgbClr val="000000"/>
                </a:solidFill>
              </a:rPr>
              <a:t>uclear </a:t>
            </a:r>
            <a:r>
              <a:rPr lang="en-US" altLang="ru-RU" b="1" dirty="0">
                <a:solidFill>
                  <a:srgbClr val="000000"/>
                </a:solidFill>
              </a:rPr>
              <a:t>P</a:t>
            </a:r>
            <a:r>
              <a:rPr lang="en-US" altLang="ru-RU" b="1" dirty="0" smtClean="0">
                <a:solidFill>
                  <a:srgbClr val="000000"/>
                </a:solidFill>
              </a:rPr>
              <a:t>ower </a:t>
            </a:r>
            <a:r>
              <a:rPr lang="en-US" altLang="ru-RU" b="1" dirty="0">
                <a:solidFill>
                  <a:srgbClr val="000000"/>
                </a:solidFill>
              </a:rPr>
              <a:t>S</a:t>
            </a:r>
            <a:r>
              <a:rPr lang="en-US" altLang="ru-RU" b="1" dirty="0" smtClean="0">
                <a:solidFill>
                  <a:srgbClr val="000000"/>
                </a:solidFill>
              </a:rPr>
              <a:t>tation</a:t>
            </a:r>
            <a:endParaRPr lang="en-US" altLang="ru-RU" b="1" dirty="0">
              <a:solidFill>
                <a:srgbClr val="000000"/>
              </a:solidFill>
            </a:endParaRPr>
          </a:p>
          <a:p>
            <a:pPr lvl="0" algn="ctr" eaLnBrk="1" hangingPunct="1"/>
            <a:r>
              <a:rPr lang="en-US" altLang="ru-RU" b="1" dirty="0" smtClean="0">
                <a:solidFill>
                  <a:srgbClr val="000000"/>
                </a:solidFill>
              </a:rPr>
              <a:t>Control Room (model)</a:t>
            </a:r>
            <a:endParaRPr lang="ru-RU" altLang="ru-RU" b="1" dirty="0">
              <a:solidFill>
                <a:srgbClr val="000000"/>
              </a:solidFill>
            </a:endParaRPr>
          </a:p>
        </p:txBody>
      </p:sp>
    </p:spTree>
    <p:extLst>
      <p:ext uri="{BB962C8B-B14F-4D97-AF65-F5344CB8AC3E}">
        <p14:creationId xmlns:p14="http://schemas.microsoft.com/office/powerpoint/2010/main" val="121281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88913"/>
            <a:ext cx="8229600" cy="431800"/>
          </a:xfrm>
        </p:spPr>
        <p:txBody>
          <a:bodyPr rtlCol="0">
            <a:normAutofit fontScale="90000"/>
          </a:bodyPr>
          <a:lstStyle/>
          <a:p>
            <a:pPr eaLnBrk="1" fontAlgn="auto" hangingPunct="1">
              <a:spcAft>
                <a:spcPts val="0"/>
              </a:spcAft>
              <a:defRPr/>
            </a:pPr>
            <a:r>
              <a:rPr lang="en-US" altLang="ru-RU" b="1" dirty="0">
                <a:solidFill>
                  <a:schemeClr val="accent5"/>
                </a:solidFill>
              </a:rPr>
              <a:t>Modeling Basis</a:t>
            </a:r>
            <a:endParaRPr lang="ru-RU" b="1" dirty="0">
              <a:solidFill>
                <a:schemeClr val="accent5"/>
              </a:solidFill>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4</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4" name="Объект 3"/>
          <p:cNvSpPr>
            <a:spLocks noGrp="1"/>
          </p:cNvSpPr>
          <p:nvPr>
            <p:ph idx="1"/>
          </p:nvPr>
        </p:nvSpPr>
        <p:spPr>
          <a:xfrm>
            <a:off x="473172" y="925855"/>
            <a:ext cx="8229600" cy="4525963"/>
          </a:xfrm>
        </p:spPr>
        <p:txBody>
          <a:bodyPr/>
          <a:lstStyle/>
          <a:p>
            <a:pPr marL="0" indent="0">
              <a:buNone/>
            </a:pPr>
            <a:r>
              <a:rPr lang="en-US" b="1" dirty="0">
                <a:latin typeface="Times New Roman" panose="02020603050405020304" pitchFamily="18" charset="0"/>
                <a:ea typeface="Calibri" panose="020F0502020204030204" pitchFamily="34" charset="0"/>
              </a:rPr>
              <a:t>Similarity theory: </a:t>
            </a:r>
            <a:r>
              <a:rPr lang="en-US" dirty="0">
                <a:latin typeface="Times New Roman" panose="02020603050405020304" pitchFamily="18" charset="0"/>
                <a:ea typeface="Calibri" panose="020F0502020204030204" pitchFamily="34" charset="0"/>
              </a:rPr>
              <a:t>absolute similarity can only exist when one object is replaced by another exactly the same. </a:t>
            </a:r>
            <a:r>
              <a:rPr lang="ru-RU" b="1" dirty="0" smtClean="0">
                <a:solidFill>
                  <a:srgbClr val="FF0000"/>
                </a:solidFill>
                <a:latin typeface="Times New Roman" panose="02020603050405020304" pitchFamily="18" charset="0"/>
              </a:rPr>
              <a:t>			</a:t>
            </a:r>
            <a:endParaRPr lang="uk-UA" dirty="0">
              <a:solidFill>
                <a:srgbClr val="FF0000"/>
              </a:solidFill>
              <a:latin typeface="Times New Roman" panose="02020603050405020304" pitchFamily="18" charset="0"/>
            </a:endParaRPr>
          </a:p>
        </p:txBody>
      </p:sp>
      <p:pic>
        <p:nvPicPr>
          <p:cNvPr id="5" name="Рисунок 4"/>
          <p:cNvPicPr>
            <a:picLocks noChangeAspect="1"/>
          </p:cNvPicPr>
          <p:nvPr/>
        </p:nvPicPr>
        <p:blipFill>
          <a:blip r:embed="rId3"/>
          <a:stretch>
            <a:fillRect/>
          </a:stretch>
        </p:blipFill>
        <p:spPr>
          <a:xfrm>
            <a:off x="1235075" y="2610852"/>
            <a:ext cx="5334462" cy="3246401"/>
          </a:xfrm>
          <a:prstGeom prst="rect">
            <a:avLst/>
          </a:prstGeom>
        </p:spPr>
      </p:pic>
      <p:sp>
        <p:nvSpPr>
          <p:cNvPr id="6" name="Прямоугольник 5"/>
          <p:cNvSpPr/>
          <p:nvPr/>
        </p:nvSpPr>
        <p:spPr>
          <a:xfrm>
            <a:off x="6890102" y="2996952"/>
            <a:ext cx="1736373" cy="1477328"/>
          </a:xfrm>
          <a:prstGeom prst="rect">
            <a:avLst/>
          </a:prstGeom>
        </p:spPr>
        <p:txBody>
          <a:bodyPr wrap="none">
            <a:spAutoFit/>
          </a:bodyPr>
          <a:lstStyle/>
          <a:p>
            <a:pPr algn="ctr"/>
            <a:r>
              <a:rPr lang="en-US" b="1" dirty="0" smtClean="0"/>
              <a:t>Sheep Dolly</a:t>
            </a:r>
          </a:p>
          <a:p>
            <a:pPr algn="ctr"/>
            <a:r>
              <a:rPr lang="en-US" dirty="0"/>
              <a:t>5 July 1996 – 14 </a:t>
            </a:r>
            <a:endParaRPr lang="en-US" dirty="0" smtClean="0"/>
          </a:p>
          <a:p>
            <a:pPr algn="ctr"/>
            <a:r>
              <a:rPr lang="en-US" dirty="0" smtClean="0"/>
              <a:t>February 2003</a:t>
            </a:r>
          </a:p>
          <a:p>
            <a:pPr algn="ctr"/>
            <a:r>
              <a:rPr lang="en-US" dirty="0"/>
              <a:t> </a:t>
            </a:r>
            <a:r>
              <a:rPr lang="en-US" dirty="0">
                <a:hlinkClick r:id="rId4" tooltip="John Gurdon"/>
              </a:rPr>
              <a:t>John Gurdon</a:t>
            </a:r>
            <a:r>
              <a:rPr lang="en-US" dirty="0" smtClean="0"/>
              <a:t>,</a:t>
            </a:r>
          </a:p>
          <a:p>
            <a:pPr algn="ctr"/>
            <a:r>
              <a:rPr lang="en-US" dirty="0" err="1"/>
              <a:t>Roslin</a:t>
            </a:r>
            <a:r>
              <a:rPr lang="en-US" dirty="0"/>
              <a:t> Institute</a:t>
            </a:r>
            <a:endParaRPr lang="uk-UA" dirty="0"/>
          </a:p>
        </p:txBody>
      </p:sp>
      <p:sp>
        <p:nvSpPr>
          <p:cNvPr id="7" name="Прямоугольник 6"/>
          <p:cNvSpPr/>
          <p:nvPr/>
        </p:nvSpPr>
        <p:spPr>
          <a:xfrm>
            <a:off x="1235075" y="5906301"/>
            <a:ext cx="7088187" cy="261610"/>
          </a:xfrm>
          <a:prstGeom prst="rect">
            <a:avLst/>
          </a:prstGeom>
        </p:spPr>
        <p:txBody>
          <a:bodyPr wrap="square">
            <a:spAutoFit/>
          </a:bodyPr>
          <a:lstStyle/>
          <a:p>
            <a:r>
              <a:rPr lang="en-US" sz="1100" dirty="0">
                <a:solidFill>
                  <a:srgbClr val="00B0F0"/>
                </a:solidFill>
              </a:rPr>
              <a:t>https://animals.pibig.info/11299-ovechka-dolli-klonirovanie.html</a:t>
            </a:r>
            <a:endParaRPr lang="uk-UA" sz="1100" dirty="0">
              <a:solidFill>
                <a:srgbClr val="00B0F0"/>
              </a:solidFill>
            </a:endParaRPr>
          </a:p>
        </p:txBody>
      </p:sp>
    </p:spTree>
    <p:extLst>
      <p:ext uri="{BB962C8B-B14F-4D97-AF65-F5344CB8AC3E}">
        <p14:creationId xmlns:p14="http://schemas.microsoft.com/office/powerpoint/2010/main" val="327999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7003" y="116780"/>
            <a:ext cx="852326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Physical</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40</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6" name="Прямоугольник 5"/>
          <p:cNvSpPr/>
          <p:nvPr/>
        </p:nvSpPr>
        <p:spPr>
          <a:xfrm>
            <a:off x="395536" y="853322"/>
            <a:ext cx="8352928" cy="461665"/>
          </a:xfrm>
          <a:prstGeom prst="rect">
            <a:avLst/>
          </a:prstGeom>
        </p:spPr>
        <p:txBody>
          <a:bodyPr wrap="square">
            <a:spAutoFit/>
          </a:bodyPr>
          <a:lstStyle/>
          <a:p>
            <a:pPr algn="just"/>
            <a:endParaRPr lang="uk-UA" sz="2400" dirty="0"/>
          </a:p>
        </p:txBody>
      </p:sp>
      <p:sp>
        <p:nvSpPr>
          <p:cNvPr id="7" name="Прямоугольник 6"/>
          <p:cNvSpPr/>
          <p:nvPr/>
        </p:nvSpPr>
        <p:spPr>
          <a:xfrm>
            <a:off x="728384" y="801709"/>
            <a:ext cx="7732048" cy="6924973"/>
          </a:xfrm>
          <a:prstGeom prst="rect">
            <a:avLst/>
          </a:prstGeom>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 </a:t>
            </a:r>
            <a:r>
              <a:rPr lang="en-US" sz="2400" b="1" dirty="0" smtClean="0">
                <a:latin typeface="Times New Roman" panose="02020603050405020304" pitchFamily="18" charset="0"/>
                <a:cs typeface="Times New Roman" panose="02020603050405020304" pitchFamily="18" charset="0"/>
              </a:rPr>
              <a:t>unreal time</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Requirements: </a:t>
            </a:r>
            <a:r>
              <a:rPr lang="en-US" sz="2400" b="1" dirty="0" smtClean="0">
                <a:latin typeface="Times New Roman" panose="02020603050405020304" pitchFamily="18" charset="0"/>
                <a:cs typeface="Times New Roman" panose="02020603050405020304" pitchFamily="18" charset="0"/>
              </a:rPr>
              <a:t>high </a:t>
            </a:r>
            <a:r>
              <a:rPr lang="en-US" sz="2400" b="1" dirty="0">
                <a:latin typeface="Times New Roman" panose="02020603050405020304" pitchFamily="18" charset="0"/>
                <a:cs typeface="Times New Roman" panose="02020603050405020304" pitchFamily="18" charset="0"/>
              </a:rPr>
              <a:t>corrosion resistance in seawater</a:t>
            </a:r>
            <a:endParaRPr lang="en-US" sz="2400" b="1" dirty="0" smtClean="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r>
              <a:rPr lang="ru-RU"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salt </a:t>
            </a:r>
            <a:r>
              <a:rPr lang="en-US" sz="2400" dirty="0">
                <a:latin typeface="Times New Roman" panose="02020603050405020304" pitchFamily="18" charset="0"/>
                <a:cs typeface="Times New Roman" panose="02020603050405020304" pitchFamily="18" charset="0"/>
              </a:rPr>
              <a:t>baths</a:t>
            </a: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ru-RU" sz="2400" dirty="0" smtClean="0">
              <a:latin typeface="Times New Roman" panose="02020603050405020304" pitchFamily="18" charset="0"/>
              <a:cs typeface="Times New Roman" panose="02020603050405020304" pitchFamily="18" charset="0"/>
            </a:endParaRPr>
          </a:p>
          <a:p>
            <a:endParaRPr lang="uk-UA" sz="2400" dirty="0">
              <a:latin typeface="Times New Roman" panose="02020603050405020304" pitchFamily="18" charset="0"/>
              <a:cs typeface="Times New Roman" panose="02020603050405020304" pitchFamily="18" charset="0"/>
            </a:endParaRPr>
          </a:p>
        </p:txBody>
      </p:sp>
      <p:sp>
        <p:nvSpPr>
          <p:cNvPr id="8" name="Прямоугольник 7"/>
          <p:cNvSpPr/>
          <p:nvPr/>
        </p:nvSpPr>
        <p:spPr>
          <a:xfrm>
            <a:off x="2255762" y="5517870"/>
            <a:ext cx="3672408" cy="600164"/>
          </a:xfrm>
          <a:prstGeom prst="rect">
            <a:avLst/>
          </a:prstGeom>
        </p:spPr>
        <p:txBody>
          <a:bodyPr wrap="square">
            <a:spAutoFit/>
          </a:bodyPr>
          <a:lstStyle/>
          <a:p>
            <a:r>
              <a:rPr lang="en-US" sz="1100" dirty="0">
                <a:solidFill>
                  <a:srgbClr val="00B0F0"/>
                </a:solidFill>
              </a:rPr>
              <a:t>https://www.bing.com/images/search?view=detailV2&amp;ccid=QxXMSEQ5&amp;id=BF1591241506C460BF40D9F34B1D24DB4BB68351&amp;thid</a:t>
            </a:r>
            <a:endParaRPr lang="uk-UA" sz="1100" dirty="0">
              <a:solidFill>
                <a:srgbClr val="00B0F0"/>
              </a:solidFill>
            </a:endParaRPr>
          </a:p>
        </p:txBody>
      </p:sp>
      <p:pic>
        <p:nvPicPr>
          <p:cNvPr id="9" name="Рисунок 8"/>
          <p:cNvPicPr>
            <a:picLocks noChangeAspect="1"/>
          </p:cNvPicPr>
          <p:nvPr/>
        </p:nvPicPr>
        <p:blipFill>
          <a:blip r:embed="rId3"/>
          <a:stretch>
            <a:fillRect/>
          </a:stretch>
        </p:blipFill>
        <p:spPr>
          <a:xfrm>
            <a:off x="2255762" y="2055750"/>
            <a:ext cx="3836468" cy="3317466"/>
          </a:xfrm>
          <a:prstGeom prst="rect">
            <a:avLst/>
          </a:prstGeom>
        </p:spPr>
      </p:pic>
    </p:spTree>
    <p:extLst>
      <p:ext uri="{BB962C8B-B14F-4D97-AF65-F5344CB8AC3E}">
        <p14:creationId xmlns:p14="http://schemas.microsoft.com/office/powerpoint/2010/main" val="3344545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88913"/>
            <a:ext cx="8229600" cy="431800"/>
          </a:xfrm>
        </p:spPr>
        <p:txBody>
          <a:bodyPr rtlCol="0">
            <a:normAutofit fontScale="90000"/>
          </a:bodyPr>
          <a:lstStyle/>
          <a:p>
            <a:pPr eaLnBrk="1" fontAlgn="auto" hangingPunct="1">
              <a:spcAft>
                <a:spcPts val="0"/>
              </a:spcAft>
              <a:defRPr/>
            </a:pPr>
            <a:r>
              <a:rPr lang="en-US" altLang="ru-RU" b="1" dirty="0">
                <a:solidFill>
                  <a:schemeClr val="accent5"/>
                </a:solidFill>
              </a:rPr>
              <a:t>Similarity </a:t>
            </a:r>
            <a:r>
              <a:rPr lang="en-US" altLang="ru-RU" b="1" dirty="0" smtClean="0">
                <a:solidFill>
                  <a:schemeClr val="accent5"/>
                </a:solidFill>
              </a:rPr>
              <a:t>theory</a:t>
            </a:r>
            <a:r>
              <a:rPr lang="ru-RU" altLang="ru-RU" b="1" dirty="0" smtClean="0">
                <a:solidFill>
                  <a:schemeClr val="accent5"/>
                </a:solidFill>
              </a:rPr>
              <a:t> - </a:t>
            </a:r>
            <a:r>
              <a:rPr lang="en-US" altLang="ru-RU" b="1" dirty="0" smtClean="0">
                <a:solidFill>
                  <a:schemeClr val="accent5"/>
                </a:solidFill>
              </a:rPr>
              <a:t>example</a:t>
            </a:r>
            <a:endParaRPr lang="ru-RU" b="1" dirty="0">
              <a:solidFill>
                <a:schemeClr val="accent5"/>
              </a:solidFill>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5</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4" name="Объект 3"/>
          <p:cNvSpPr>
            <a:spLocks noGrp="1"/>
          </p:cNvSpPr>
          <p:nvPr>
            <p:ph idx="1"/>
          </p:nvPr>
        </p:nvSpPr>
        <p:spPr>
          <a:xfrm>
            <a:off x="457200" y="1047490"/>
            <a:ext cx="8229600" cy="1080120"/>
          </a:xfrm>
        </p:spPr>
        <p:txBody>
          <a:bodyPr/>
          <a:lstStyle/>
          <a:p>
            <a:pPr marL="0" indent="0">
              <a:buNone/>
            </a:pPr>
            <a:r>
              <a:rPr lang="en-US" sz="2400" b="1" dirty="0" err="1" smtClean="0">
                <a:latin typeface="Times New Roman" panose="02020603050405020304" pitchFamily="18" charset="0"/>
              </a:rPr>
              <a:t>Mesarovic</a:t>
            </a:r>
            <a:r>
              <a:rPr lang="ru-RU" sz="2400" b="1" dirty="0" smtClean="0">
                <a:latin typeface="Times New Roman" panose="02020603050405020304" pitchFamily="18" charset="0"/>
              </a:rPr>
              <a:t>, </a:t>
            </a:r>
            <a:r>
              <a:rPr lang="en-US" sz="2400" b="1" dirty="0" smtClean="0">
                <a:latin typeface="Times New Roman" panose="02020603050405020304" pitchFamily="18" charset="0"/>
              </a:rPr>
              <a:t>M., </a:t>
            </a:r>
            <a:r>
              <a:rPr lang="en-US" sz="2400" b="1" dirty="0" err="1" smtClean="0">
                <a:latin typeface="Times New Roman" panose="02020603050405020304" pitchFamily="18" charset="0"/>
              </a:rPr>
              <a:t>Macko</a:t>
            </a:r>
            <a:r>
              <a:rPr lang="en-US" sz="2400" b="1" dirty="0" smtClean="0">
                <a:latin typeface="Times New Roman" panose="02020603050405020304" pitchFamily="18" charset="0"/>
              </a:rPr>
              <a:t>, D., </a:t>
            </a:r>
            <a:r>
              <a:rPr lang="en-US" sz="2400" b="1" dirty="0" err="1" smtClean="0">
                <a:latin typeface="Times New Roman" panose="02020603050405020304" pitchFamily="18" charset="0"/>
              </a:rPr>
              <a:t>Takahara</a:t>
            </a:r>
            <a:r>
              <a:rPr lang="en-US" sz="2400" b="1" dirty="0" smtClean="0">
                <a:latin typeface="Times New Roman" panose="02020603050405020304" pitchFamily="18" charset="0"/>
              </a:rPr>
              <a:t>, Y. Theory of Multi-level Hierarchical Systems. Academic Press.</a:t>
            </a:r>
            <a:endParaRPr lang="ru-RU" sz="2400" b="1" dirty="0" smtClean="0">
              <a:latin typeface="Times New Roman" panose="02020603050405020304" pitchFamily="18" charset="0"/>
            </a:endParaRPr>
          </a:p>
          <a:p>
            <a:pPr marL="0" indent="0">
              <a:buNone/>
            </a:pPr>
            <a:r>
              <a:rPr lang="ru-RU" b="1" dirty="0" smtClean="0">
                <a:solidFill>
                  <a:srgbClr val="FF0000"/>
                </a:solidFill>
                <a:latin typeface="Times New Roman" panose="02020603050405020304" pitchFamily="18" charset="0"/>
              </a:rPr>
              <a:t>				</a:t>
            </a:r>
            <a:endParaRPr lang="uk-UA" dirty="0">
              <a:solidFill>
                <a:srgbClr val="FF0000"/>
              </a:solidFill>
              <a:latin typeface="Times New Roman" panose="02020603050405020304" pitchFamily="18" charset="0"/>
            </a:endParaRPr>
          </a:p>
        </p:txBody>
      </p:sp>
      <p:pic>
        <p:nvPicPr>
          <p:cNvPr id="6" name="Рисунок 5"/>
          <p:cNvPicPr>
            <a:picLocks noChangeAspect="1"/>
          </p:cNvPicPr>
          <p:nvPr/>
        </p:nvPicPr>
        <p:blipFill>
          <a:blip r:embed="rId3"/>
          <a:stretch>
            <a:fillRect/>
          </a:stretch>
        </p:blipFill>
        <p:spPr>
          <a:xfrm>
            <a:off x="251520" y="2787978"/>
            <a:ext cx="3620773" cy="2715580"/>
          </a:xfrm>
          <a:prstGeom prst="rect">
            <a:avLst/>
          </a:prstGeom>
        </p:spPr>
      </p:pic>
      <p:sp>
        <p:nvSpPr>
          <p:cNvPr id="7" name="Прямоугольник 6"/>
          <p:cNvSpPr/>
          <p:nvPr/>
        </p:nvSpPr>
        <p:spPr>
          <a:xfrm>
            <a:off x="1115616" y="2321412"/>
            <a:ext cx="1438727" cy="369332"/>
          </a:xfrm>
          <a:prstGeom prst="rect">
            <a:avLst/>
          </a:prstGeom>
        </p:spPr>
        <p:txBody>
          <a:bodyPr wrap="none">
            <a:spAutoFit/>
          </a:bodyPr>
          <a:lstStyle/>
          <a:p>
            <a:r>
              <a:rPr lang="en-US" b="1" dirty="0"/>
              <a:t>Faceted glass</a:t>
            </a:r>
            <a:endParaRPr lang="uk-UA" b="1" dirty="0"/>
          </a:p>
        </p:txBody>
      </p:sp>
      <p:sp>
        <p:nvSpPr>
          <p:cNvPr id="8" name="Прямоугольник 7"/>
          <p:cNvSpPr/>
          <p:nvPr/>
        </p:nvSpPr>
        <p:spPr>
          <a:xfrm>
            <a:off x="251520" y="5600792"/>
            <a:ext cx="2448272" cy="430887"/>
          </a:xfrm>
          <a:prstGeom prst="rect">
            <a:avLst/>
          </a:prstGeom>
        </p:spPr>
        <p:txBody>
          <a:bodyPr wrap="square">
            <a:spAutoFit/>
          </a:bodyPr>
          <a:lstStyle/>
          <a:p>
            <a:r>
              <a:rPr lang="en-US" sz="1100" dirty="0">
                <a:solidFill>
                  <a:srgbClr val="00B0F0"/>
                </a:solidFill>
              </a:rPr>
              <a:t>https://www.bing.com/images/search?view=detailV2&amp;ccid</a:t>
            </a:r>
            <a:endParaRPr lang="uk-UA" sz="1100" dirty="0">
              <a:solidFill>
                <a:srgbClr val="00B0F0"/>
              </a:solidFill>
            </a:endParaRPr>
          </a:p>
        </p:txBody>
      </p:sp>
      <p:pic>
        <p:nvPicPr>
          <p:cNvPr id="9" name="Рисунок 8"/>
          <p:cNvPicPr>
            <a:picLocks noChangeAspect="1"/>
          </p:cNvPicPr>
          <p:nvPr/>
        </p:nvPicPr>
        <p:blipFill>
          <a:blip r:embed="rId4"/>
          <a:stretch>
            <a:fillRect/>
          </a:stretch>
        </p:blipFill>
        <p:spPr>
          <a:xfrm>
            <a:off x="3611310" y="2787978"/>
            <a:ext cx="5521271" cy="2458691"/>
          </a:xfrm>
          <a:prstGeom prst="rect">
            <a:avLst/>
          </a:prstGeom>
        </p:spPr>
      </p:pic>
      <p:sp>
        <p:nvSpPr>
          <p:cNvPr id="10" name="Прямоугольник 9"/>
          <p:cNvSpPr/>
          <p:nvPr/>
        </p:nvSpPr>
        <p:spPr>
          <a:xfrm>
            <a:off x="4654905" y="5600792"/>
            <a:ext cx="1917080" cy="430887"/>
          </a:xfrm>
          <a:prstGeom prst="rect">
            <a:avLst/>
          </a:prstGeom>
        </p:spPr>
        <p:txBody>
          <a:bodyPr wrap="square">
            <a:spAutoFit/>
          </a:bodyPr>
          <a:lstStyle/>
          <a:p>
            <a:r>
              <a:rPr lang="en-US" sz="1100" dirty="0">
                <a:solidFill>
                  <a:srgbClr val="00B0F0"/>
                </a:solidFill>
              </a:rPr>
              <a:t>https://www.bing.com/images/search?view=detailV2&amp;ccid</a:t>
            </a:r>
            <a:endParaRPr lang="uk-UA" sz="1100" dirty="0">
              <a:solidFill>
                <a:srgbClr val="00B0F0"/>
              </a:solidFill>
            </a:endParaRPr>
          </a:p>
        </p:txBody>
      </p:sp>
    </p:spTree>
    <p:extLst>
      <p:ext uri="{BB962C8B-B14F-4D97-AF65-F5344CB8AC3E}">
        <p14:creationId xmlns:p14="http://schemas.microsoft.com/office/powerpoint/2010/main" val="365236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75656" y="188640"/>
            <a:ext cx="6002980" cy="1306346"/>
          </a:xfrm>
        </p:spPr>
        <p:txBody>
          <a:bodyPr rtlCol="0">
            <a:normAutofit fontScale="90000"/>
          </a:bodyPr>
          <a:lstStyle/>
          <a:p>
            <a:pPr lvl="0" eaLnBrk="1" fontAlgn="auto" hangingPunct="1">
              <a:spcBef>
                <a:spcPts val="0"/>
              </a:spcBef>
              <a:spcAft>
                <a:spcPts val="0"/>
              </a:spcAft>
              <a:defRPr/>
            </a:pPr>
            <a:r>
              <a:rPr lang="en-US" b="1" dirty="0" smtClean="0">
                <a:solidFill>
                  <a:srgbClr val="4BACC6"/>
                </a:solidFill>
                <a:ea typeface="+mn-ea"/>
                <a:cs typeface="+mn-cs"/>
              </a:rPr>
              <a:t>Classification of </a:t>
            </a:r>
            <a:r>
              <a:rPr lang="en-US" b="1" dirty="0">
                <a:solidFill>
                  <a:srgbClr val="4BACC6"/>
                </a:solidFill>
                <a:ea typeface="+mn-ea"/>
                <a:cs typeface="+mn-cs"/>
              </a:rPr>
              <a:t>a</a:t>
            </a:r>
            <a:r>
              <a:rPr lang="en-US" b="1" dirty="0" smtClean="0">
                <a:solidFill>
                  <a:srgbClr val="4BACC6"/>
                </a:solidFill>
                <a:ea typeface="+mn-ea"/>
                <a:cs typeface="+mn-cs"/>
              </a:rPr>
              <a:t> System Simulation Types</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6</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4" name="Объект 3"/>
          <p:cNvSpPr>
            <a:spLocks noGrp="1"/>
          </p:cNvSpPr>
          <p:nvPr>
            <p:ph idx="1"/>
          </p:nvPr>
        </p:nvSpPr>
        <p:spPr>
          <a:xfrm>
            <a:off x="473172" y="1212120"/>
            <a:ext cx="8229600" cy="4525963"/>
          </a:xfrm>
        </p:spPr>
        <p:txBody>
          <a:bodyPr/>
          <a:lstStyle/>
          <a:p>
            <a:pPr marL="0" indent="0">
              <a:buNone/>
            </a:pPr>
            <a:endParaRPr lang="ru-RU" b="1" dirty="0" smtClean="0">
              <a:solidFill>
                <a:srgbClr val="FF0000"/>
              </a:solidFill>
              <a:latin typeface="Times New Roman" panose="02020603050405020304" pitchFamily="18" charset="0"/>
            </a:endParaRPr>
          </a:p>
          <a:p>
            <a:pPr marL="0" indent="0">
              <a:buNone/>
            </a:pPr>
            <a:r>
              <a:rPr lang="ru-RU" b="1" dirty="0" smtClean="0">
                <a:solidFill>
                  <a:srgbClr val="FF0000"/>
                </a:solidFill>
                <a:latin typeface="Times New Roman" panose="02020603050405020304" pitchFamily="18" charset="0"/>
              </a:rPr>
              <a:t>				</a:t>
            </a:r>
            <a:endParaRPr lang="uk-UA" dirty="0">
              <a:solidFill>
                <a:srgbClr val="FF0000"/>
              </a:solidFill>
              <a:latin typeface="Times New Roman" panose="02020603050405020304" pitchFamily="18" charset="0"/>
            </a:endParaRPr>
          </a:p>
        </p:txBody>
      </p:sp>
      <p:pic>
        <p:nvPicPr>
          <p:cNvPr id="6" name="Рисунок 5"/>
          <p:cNvPicPr>
            <a:picLocks noChangeAspect="1"/>
          </p:cNvPicPr>
          <p:nvPr/>
        </p:nvPicPr>
        <p:blipFill>
          <a:blip r:embed="rId3"/>
          <a:stretch>
            <a:fillRect/>
          </a:stretch>
        </p:blipFill>
        <p:spPr>
          <a:xfrm>
            <a:off x="-178223" y="1494986"/>
            <a:ext cx="9613711" cy="5719012"/>
          </a:xfrm>
          <a:prstGeom prst="rect">
            <a:avLst/>
          </a:prstGeom>
        </p:spPr>
      </p:pic>
    </p:spTree>
    <p:extLst>
      <p:ext uri="{BB962C8B-B14F-4D97-AF65-F5344CB8AC3E}">
        <p14:creationId xmlns:p14="http://schemas.microsoft.com/office/powerpoint/2010/main" val="17310014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73172" y="332656"/>
            <a:ext cx="822960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Deterministic Simulation</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7</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919911" y="1133849"/>
            <a:ext cx="7417444" cy="1384995"/>
          </a:xfrm>
          <a:prstGeom prst="rect">
            <a:avLst/>
          </a:prstGeom>
        </p:spPr>
        <p:txBody>
          <a:bodyPr wrap="square">
            <a:spAutoFit/>
          </a:bodyPr>
          <a:lstStyle/>
          <a:p>
            <a:r>
              <a:rPr lang="en-US" sz="2800" dirty="0">
                <a:latin typeface="Times New Roman" panose="02020603050405020304" pitchFamily="18" charset="0"/>
                <a:ea typeface="Times New Roman" panose="02020603050405020304" pitchFamily="18" charset="0"/>
              </a:rPr>
              <a:t>Deterministic modeling reflects deterministic processes, that is, processes in which the absence of any random influences is assumed</a:t>
            </a:r>
            <a:endParaRPr lang="uk-UA" sz="2800" dirty="0"/>
          </a:p>
        </p:txBody>
      </p:sp>
      <p:pic>
        <p:nvPicPr>
          <p:cNvPr id="9" name="Рисунок 8"/>
          <p:cNvPicPr>
            <a:picLocks noChangeAspect="1"/>
          </p:cNvPicPr>
          <p:nvPr/>
        </p:nvPicPr>
        <p:blipFill>
          <a:blip r:embed="rId3"/>
          <a:stretch>
            <a:fillRect/>
          </a:stretch>
        </p:blipFill>
        <p:spPr>
          <a:xfrm>
            <a:off x="1135856" y="2606892"/>
            <a:ext cx="6676425" cy="3166846"/>
          </a:xfrm>
          <a:prstGeom prst="rect">
            <a:avLst/>
          </a:prstGeom>
        </p:spPr>
      </p:pic>
      <p:sp>
        <p:nvSpPr>
          <p:cNvPr id="10" name="Прямоугольник 9"/>
          <p:cNvSpPr/>
          <p:nvPr/>
        </p:nvSpPr>
        <p:spPr>
          <a:xfrm>
            <a:off x="1135856" y="5827083"/>
            <a:ext cx="2135521" cy="261610"/>
          </a:xfrm>
          <a:prstGeom prst="rect">
            <a:avLst/>
          </a:prstGeom>
        </p:spPr>
        <p:txBody>
          <a:bodyPr wrap="none">
            <a:spAutoFit/>
          </a:bodyPr>
          <a:lstStyle/>
          <a:p>
            <a:r>
              <a:rPr lang="en-US" sz="1100" dirty="0">
                <a:solidFill>
                  <a:srgbClr val="00B0F0"/>
                </a:solidFill>
              </a:rPr>
              <a:t>https://ecolinerus.ru/robotizatsiia</a:t>
            </a:r>
            <a:endParaRPr lang="uk-UA" sz="1100" dirty="0">
              <a:solidFill>
                <a:srgbClr val="00B0F0"/>
              </a:solidFill>
            </a:endParaRPr>
          </a:p>
        </p:txBody>
      </p:sp>
    </p:spTree>
    <p:extLst>
      <p:ext uri="{BB962C8B-B14F-4D97-AF65-F5344CB8AC3E}">
        <p14:creationId xmlns:p14="http://schemas.microsoft.com/office/powerpoint/2010/main" val="538716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73172" y="332656"/>
            <a:ext cx="822960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Stochastic </a:t>
            </a:r>
            <a:r>
              <a:rPr lang="ru-RU" b="1" dirty="0" smtClean="0">
                <a:solidFill>
                  <a:srgbClr val="4BACC6"/>
                </a:solidFill>
                <a:ea typeface="+mn-ea"/>
                <a:cs typeface="+mn-cs"/>
              </a:rPr>
              <a:t> </a:t>
            </a:r>
            <a:r>
              <a:rPr lang="en-US" b="1" dirty="0" smtClean="0">
                <a:solidFill>
                  <a:srgbClr val="4BACC6"/>
                </a:solidFill>
                <a:ea typeface="+mn-ea"/>
                <a:cs typeface="+mn-cs"/>
              </a:rPr>
              <a:t>Simulation</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8</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919910" y="1133849"/>
            <a:ext cx="7684537" cy="954107"/>
          </a:xfrm>
          <a:prstGeom prst="rect">
            <a:avLst/>
          </a:prstGeom>
        </p:spPr>
        <p:txBody>
          <a:bodyPr wrap="square">
            <a:spAutoFit/>
          </a:bodyPr>
          <a:lstStyle/>
          <a:p>
            <a:r>
              <a:rPr lang="en-US" sz="2800" dirty="0" smtClean="0">
                <a:latin typeface="Times New Roman" panose="02020603050405020304" pitchFamily="18" charset="0"/>
                <a:ea typeface="Times New Roman" panose="02020603050405020304" pitchFamily="18" charset="0"/>
              </a:rPr>
              <a:t>Stochastic </a:t>
            </a:r>
            <a:r>
              <a:rPr lang="en-US" sz="2800" dirty="0">
                <a:latin typeface="Times New Roman" panose="02020603050405020304" pitchFamily="18" charset="0"/>
                <a:ea typeface="Times New Roman" panose="02020603050405020304" pitchFamily="18" charset="0"/>
              </a:rPr>
              <a:t>modeling reflects probabilistic processes and events.</a:t>
            </a:r>
            <a:endParaRPr lang="uk-UA" sz="2800" dirty="0"/>
          </a:p>
        </p:txBody>
      </p:sp>
      <p:sp>
        <p:nvSpPr>
          <p:cNvPr id="4" name="Прямоугольник 3"/>
          <p:cNvSpPr/>
          <p:nvPr/>
        </p:nvSpPr>
        <p:spPr>
          <a:xfrm>
            <a:off x="2699792" y="1974170"/>
            <a:ext cx="2313454" cy="369332"/>
          </a:xfrm>
          <a:prstGeom prst="rect">
            <a:avLst/>
          </a:prstGeom>
        </p:spPr>
        <p:txBody>
          <a:bodyPr wrap="none">
            <a:spAutoFit/>
          </a:bodyPr>
          <a:lstStyle/>
          <a:p>
            <a:r>
              <a:rPr lang="en-US" b="1" dirty="0">
                <a:solidFill>
                  <a:srgbClr val="000000"/>
                </a:solidFill>
                <a:latin typeface="Linux Libertine"/>
              </a:rPr>
              <a:t>Normal distribution</a:t>
            </a:r>
            <a:endParaRPr lang="en-US" b="1" i="0" dirty="0">
              <a:solidFill>
                <a:srgbClr val="000000"/>
              </a:solidFill>
              <a:effectLst/>
              <a:latin typeface="Linux Libertine"/>
            </a:endParaRPr>
          </a:p>
        </p:txBody>
      </p:sp>
      <p:pic>
        <p:nvPicPr>
          <p:cNvPr id="5" name="Рисунок 4"/>
          <p:cNvPicPr>
            <a:picLocks noChangeAspect="1"/>
          </p:cNvPicPr>
          <p:nvPr/>
        </p:nvPicPr>
        <p:blipFill>
          <a:blip r:embed="rId3"/>
          <a:stretch>
            <a:fillRect/>
          </a:stretch>
        </p:blipFill>
        <p:spPr>
          <a:xfrm>
            <a:off x="150383" y="2343502"/>
            <a:ext cx="6132712" cy="3919186"/>
          </a:xfrm>
          <a:prstGeom prst="rect">
            <a:avLst/>
          </a:prstGeom>
        </p:spPr>
      </p:pic>
      <p:sp>
        <p:nvSpPr>
          <p:cNvPr id="6" name="Прямоугольник 5"/>
          <p:cNvSpPr/>
          <p:nvPr/>
        </p:nvSpPr>
        <p:spPr>
          <a:xfrm>
            <a:off x="6836485" y="5357724"/>
            <a:ext cx="2065209" cy="600164"/>
          </a:xfrm>
          <a:prstGeom prst="rect">
            <a:avLst/>
          </a:prstGeom>
        </p:spPr>
        <p:txBody>
          <a:bodyPr wrap="square">
            <a:spAutoFit/>
          </a:bodyPr>
          <a:lstStyle/>
          <a:p>
            <a:r>
              <a:rPr lang="en-US" sz="1100" dirty="0">
                <a:solidFill>
                  <a:srgbClr val="00B0F0"/>
                </a:solidFill>
              </a:rPr>
              <a:t>https://en.wikipedia.org/wiki/Normal_distribution#/media/File:Normal_Distribution_PDF.svg</a:t>
            </a:r>
            <a:endParaRPr lang="uk-UA" sz="1100" dirty="0">
              <a:solidFill>
                <a:srgbClr val="00B0F0"/>
              </a:solidFill>
            </a:endParaRPr>
          </a:p>
        </p:txBody>
      </p:sp>
      <p:pic>
        <p:nvPicPr>
          <p:cNvPr id="9" name="Рисунок 8"/>
          <p:cNvPicPr>
            <a:picLocks noChangeAspect="1"/>
          </p:cNvPicPr>
          <p:nvPr/>
        </p:nvPicPr>
        <p:blipFill>
          <a:blip r:embed="rId4"/>
          <a:stretch>
            <a:fillRect/>
          </a:stretch>
        </p:blipFill>
        <p:spPr>
          <a:xfrm>
            <a:off x="6444208" y="2457349"/>
            <a:ext cx="2416152" cy="662716"/>
          </a:xfrm>
          <a:prstGeom prst="rect">
            <a:avLst/>
          </a:prstGeom>
        </p:spPr>
      </p:pic>
      <p:sp>
        <p:nvSpPr>
          <p:cNvPr id="12" name="Прямоугольник 11"/>
          <p:cNvSpPr/>
          <p:nvPr/>
        </p:nvSpPr>
        <p:spPr>
          <a:xfrm>
            <a:off x="6283095" y="3200765"/>
            <a:ext cx="4572000" cy="923330"/>
          </a:xfrm>
          <a:prstGeom prst="rect">
            <a:avLst/>
          </a:prstGeom>
        </p:spPr>
        <p:txBody>
          <a:bodyPr>
            <a:spAutoFit/>
          </a:bodyPr>
          <a:lstStyle/>
          <a:p>
            <a:r>
              <a:rPr lang="en-US" dirty="0"/>
              <a:t> </a:t>
            </a:r>
          </a:p>
          <a:p>
            <a:r>
              <a:rPr lang="en-US" dirty="0" smtClean="0"/>
              <a:t>mu  - mean (expectation)</a:t>
            </a:r>
          </a:p>
          <a:p>
            <a:r>
              <a:rPr lang="en-US" dirty="0" smtClean="0"/>
              <a:t>sigma  - standard </a:t>
            </a:r>
            <a:r>
              <a:rPr lang="en-US" dirty="0"/>
              <a:t>deviation</a:t>
            </a:r>
            <a:endParaRPr lang="uk-UA" dirty="0"/>
          </a:p>
        </p:txBody>
      </p:sp>
    </p:spTree>
    <p:extLst>
      <p:ext uri="{BB962C8B-B14F-4D97-AF65-F5344CB8AC3E}">
        <p14:creationId xmlns:p14="http://schemas.microsoft.com/office/powerpoint/2010/main" val="24138337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73172" y="183185"/>
            <a:ext cx="8229600" cy="431800"/>
          </a:xfrm>
        </p:spPr>
        <p:txBody>
          <a:bodyPr rtlCol="0">
            <a:normAutofit fontScale="90000"/>
          </a:bodyPr>
          <a:lstStyle/>
          <a:p>
            <a:pPr lvl="0" eaLnBrk="1" fontAlgn="auto" hangingPunct="1">
              <a:lnSpc>
                <a:spcPct val="134000"/>
              </a:lnSpc>
              <a:spcBef>
                <a:spcPct val="20000"/>
              </a:spcBef>
              <a:spcAft>
                <a:spcPts val="0"/>
              </a:spcAft>
              <a:defRPr/>
            </a:pPr>
            <a:r>
              <a:rPr lang="en-US" b="1" dirty="0" smtClean="0">
                <a:solidFill>
                  <a:srgbClr val="4BACC6"/>
                </a:solidFill>
                <a:ea typeface="+mn-ea"/>
                <a:cs typeface="+mn-cs"/>
              </a:rPr>
              <a:t>Static &amp; Dynamic </a:t>
            </a:r>
            <a:r>
              <a:rPr lang="ru-RU" b="1" dirty="0" smtClean="0">
                <a:solidFill>
                  <a:srgbClr val="4BACC6"/>
                </a:solidFill>
                <a:ea typeface="+mn-ea"/>
                <a:cs typeface="+mn-cs"/>
              </a:rPr>
              <a:t> </a:t>
            </a:r>
            <a:r>
              <a:rPr lang="en-US" b="1" dirty="0" smtClean="0">
                <a:solidFill>
                  <a:srgbClr val="4BACC6"/>
                </a:solidFill>
                <a:ea typeface="+mn-ea"/>
                <a:cs typeface="+mn-cs"/>
              </a:rPr>
              <a:t>Simulation</a:t>
            </a:r>
            <a:endParaRPr lang="en-US" sz="1000" b="1" dirty="0">
              <a:solidFill>
                <a:srgbClr val="4BACC6"/>
              </a:solidFill>
              <a:ea typeface="+mn-ea"/>
              <a:cs typeface="+mn-cs"/>
            </a:endParaRPr>
          </a:p>
        </p:txBody>
      </p:sp>
      <p:sp>
        <p:nvSpPr>
          <p:cNvPr id="7171" name="Text Box 80"/>
          <p:cNvSpPr txBox="1">
            <a:spLocks noChangeArrowheads="1"/>
          </p:cNvSpPr>
          <p:nvPr/>
        </p:nvSpPr>
        <p:spPr bwMode="auto">
          <a:xfrm>
            <a:off x="8316913" y="6237288"/>
            <a:ext cx="619125" cy="461962"/>
          </a:xfrm>
          <a:prstGeom prst="rect">
            <a:avLst/>
          </a:prstGeom>
          <a:solidFill>
            <a:srgbClr val="000080">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77B9630-0713-462C-A3C6-60A50B02F7EF}" type="slidenum">
              <a:rPr lang="ru-RU" altLang="ru-RU" sz="2400">
                <a:solidFill>
                  <a:srgbClr val="FFFFFF"/>
                </a:solidFill>
                <a:latin typeface="Arial" panose="020B0604020202020204" pitchFamily="34" charset="0"/>
              </a:rPr>
              <a:pPr eaLnBrk="1" hangingPunct="1">
                <a:spcBef>
                  <a:spcPct val="0"/>
                </a:spcBef>
                <a:buFontTx/>
                <a:buNone/>
              </a:pPr>
              <a:t>9</a:t>
            </a:fld>
            <a:endParaRPr lang="ru-RU" altLang="ru-RU" sz="2400">
              <a:solidFill>
                <a:srgbClr val="FFFFFF"/>
              </a:solidFill>
              <a:latin typeface="Arial" panose="020B0604020202020204" pitchFamily="34" charset="0"/>
            </a:endParaRPr>
          </a:p>
        </p:txBody>
      </p:sp>
      <p:sp>
        <p:nvSpPr>
          <p:cNvPr id="7172" name="TextBox 3"/>
          <p:cNvSpPr txBox="1">
            <a:spLocks noChangeArrowheads="1"/>
          </p:cNvSpPr>
          <p:nvPr/>
        </p:nvSpPr>
        <p:spPr bwMode="auto">
          <a:xfrm>
            <a:off x="1235075" y="6262688"/>
            <a:ext cx="339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solidFill>
                  <a:srgbClr val="000000"/>
                </a:solidFill>
              </a:rPr>
              <a:t>ACS </a:t>
            </a:r>
            <a:r>
              <a:rPr lang="en-US" altLang="ru-RU" sz="1800" dirty="0" smtClean="0">
                <a:solidFill>
                  <a:srgbClr val="000000"/>
                </a:solidFill>
              </a:rPr>
              <a:t>Lab, IST, Penn State University</a:t>
            </a:r>
            <a:endParaRPr lang="ru-RU" altLang="ru-RU" sz="1800" dirty="0">
              <a:solidFill>
                <a:srgbClr val="000000"/>
              </a:solidFill>
            </a:endParaRPr>
          </a:p>
        </p:txBody>
      </p:sp>
      <p:sp>
        <p:nvSpPr>
          <p:cNvPr id="7174" name="TextBox 6"/>
          <p:cNvSpPr txBox="1">
            <a:spLocks noChangeArrowheads="1"/>
          </p:cNvSpPr>
          <p:nvPr/>
        </p:nvSpPr>
        <p:spPr bwMode="auto">
          <a:xfrm>
            <a:off x="1042988" y="5589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uk-UA" altLang="uk-UA" sz="180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172" y="6152356"/>
            <a:ext cx="535560" cy="590550"/>
          </a:xfrm>
          <a:prstGeom prst="rect">
            <a:avLst/>
          </a:prstGeom>
        </p:spPr>
      </p:pic>
      <p:sp>
        <p:nvSpPr>
          <p:cNvPr id="7" name="Прямоугольник 6"/>
          <p:cNvSpPr/>
          <p:nvPr/>
        </p:nvSpPr>
        <p:spPr>
          <a:xfrm>
            <a:off x="827584" y="888246"/>
            <a:ext cx="7684537" cy="3231654"/>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Static </a:t>
            </a:r>
            <a:r>
              <a:rPr lang="en-US" sz="3200" b="1" dirty="0" smtClean="0">
                <a:latin typeface="Times New Roman" panose="02020603050405020304" pitchFamily="18" charset="0"/>
                <a:ea typeface="Times New Roman" panose="02020603050405020304" pitchFamily="18" charset="0"/>
                <a:cs typeface="Times New Roman" panose="02020603050405020304" pitchFamily="18" charset="0"/>
              </a:rPr>
              <a:t>simulation</a:t>
            </a:r>
            <a:r>
              <a:rPr lang="en-US" sz="32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describes </a:t>
            </a:r>
            <a:r>
              <a:rPr lang="en-US" sz="2800" dirty="0">
                <a:latin typeface="Times New Roman" panose="02020603050405020304" pitchFamily="18" charset="0"/>
                <a:cs typeface="Times New Roman" panose="02020603050405020304" pitchFamily="18" charset="0"/>
              </a:rPr>
              <a:t>an object at some fixed point in </a:t>
            </a:r>
            <a:r>
              <a:rPr lang="en-US" sz="2800" dirty="0" smtClean="0">
                <a:latin typeface="Times New Roman" panose="02020603050405020304" pitchFamily="18" charset="0"/>
                <a:cs typeface="Times New Roman" panose="02020603050405020304" pitchFamily="18" charset="0"/>
              </a:rPr>
              <a:t>time</a:t>
            </a:r>
          </a:p>
          <a:p>
            <a:r>
              <a:rPr lang="en-US" sz="2800" b="1" dirty="0">
                <a:latin typeface="Times New Roman" panose="02020603050405020304" pitchFamily="18" charset="0"/>
                <a:cs typeface="Times New Roman" panose="02020603050405020304" pitchFamily="18" charset="0"/>
              </a:rPr>
              <a:t>D</a:t>
            </a:r>
            <a:r>
              <a:rPr lang="en-US" sz="2800" b="1" dirty="0" smtClean="0">
                <a:latin typeface="Times New Roman" panose="02020603050405020304" pitchFamily="18" charset="0"/>
                <a:cs typeface="Times New Roman" panose="02020603050405020304" pitchFamily="18" charset="0"/>
              </a:rPr>
              <a:t>ynamic </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simulation</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reflects changes in an object over </a:t>
            </a:r>
            <a:r>
              <a:rPr lang="en-US" sz="2800" dirty="0" smtClean="0">
                <a:latin typeface="Times New Roman" panose="02020603050405020304" pitchFamily="18" charset="0"/>
                <a:cs typeface="Times New Roman" panose="02020603050405020304" pitchFamily="18" charset="0"/>
              </a:rPr>
              <a:t>time</a:t>
            </a:r>
          </a:p>
          <a:p>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899592" y="5499516"/>
            <a:ext cx="1584176" cy="600164"/>
          </a:xfrm>
          <a:prstGeom prst="rect">
            <a:avLst/>
          </a:prstGeom>
        </p:spPr>
        <p:txBody>
          <a:bodyPr wrap="square">
            <a:spAutoFit/>
          </a:bodyPr>
          <a:lstStyle/>
          <a:p>
            <a:r>
              <a:rPr lang="en-US" sz="1100" dirty="0">
                <a:solidFill>
                  <a:srgbClr val="00B0F0"/>
                </a:solidFill>
              </a:rPr>
              <a:t>https://www.bing.com/images/search?view=detailV2&amp;ccid</a:t>
            </a:r>
            <a:endParaRPr lang="uk-UA" sz="1100" dirty="0">
              <a:solidFill>
                <a:srgbClr val="00B0F0"/>
              </a:solidFill>
            </a:endParaRPr>
          </a:p>
        </p:txBody>
      </p:sp>
      <p:pic>
        <p:nvPicPr>
          <p:cNvPr id="10" name="Рисунок 9"/>
          <p:cNvPicPr>
            <a:picLocks noChangeAspect="1"/>
          </p:cNvPicPr>
          <p:nvPr/>
        </p:nvPicPr>
        <p:blipFill>
          <a:blip r:embed="rId3"/>
          <a:stretch>
            <a:fillRect/>
          </a:stretch>
        </p:blipFill>
        <p:spPr>
          <a:xfrm>
            <a:off x="827584" y="2649481"/>
            <a:ext cx="2859997" cy="2859997"/>
          </a:xfrm>
          <a:prstGeom prst="rect">
            <a:avLst/>
          </a:prstGeom>
        </p:spPr>
      </p:pic>
      <p:pic>
        <p:nvPicPr>
          <p:cNvPr id="13" name="Рисунок 12"/>
          <p:cNvPicPr>
            <a:picLocks noChangeAspect="1"/>
          </p:cNvPicPr>
          <p:nvPr/>
        </p:nvPicPr>
        <p:blipFill>
          <a:blip r:embed="rId4"/>
          <a:stretch>
            <a:fillRect/>
          </a:stretch>
        </p:blipFill>
        <p:spPr>
          <a:xfrm>
            <a:off x="4603564" y="2620137"/>
            <a:ext cx="4219946" cy="2813297"/>
          </a:xfrm>
          <a:prstGeom prst="rect">
            <a:avLst/>
          </a:prstGeom>
        </p:spPr>
      </p:pic>
      <p:sp>
        <p:nvSpPr>
          <p:cNvPr id="14" name="Прямоугольник 13"/>
          <p:cNvSpPr/>
          <p:nvPr/>
        </p:nvSpPr>
        <p:spPr>
          <a:xfrm>
            <a:off x="4603564" y="5524888"/>
            <a:ext cx="1684634" cy="600164"/>
          </a:xfrm>
          <a:prstGeom prst="rect">
            <a:avLst/>
          </a:prstGeom>
        </p:spPr>
        <p:txBody>
          <a:bodyPr wrap="square">
            <a:spAutoFit/>
          </a:bodyPr>
          <a:lstStyle/>
          <a:p>
            <a:r>
              <a:rPr lang="en-US" sz="1100" dirty="0">
                <a:solidFill>
                  <a:srgbClr val="00B0F0"/>
                </a:solidFill>
              </a:rPr>
              <a:t>https://www.bing.com/images/search?view=detailV2&amp;ccid</a:t>
            </a:r>
            <a:endParaRPr lang="uk-UA" sz="1100" dirty="0">
              <a:solidFill>
                <a:srgbClr val="00B0F0"/>
              </a:solidFill>
            </a:endParaRPr>
          </a:p>
        </p:txBody>
      </p:sp>
    </p:spTree>
    <p:extLst>
      <p:ext uri="{BB962C8B-B14F-4D97-AF65-F5344CB8AC3E}">
        <p14:creationId xmlns:p14="http://schemas.microsoft.com/office/powerpoint/2010/main" val="45392168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7962</TotalTime>
  <Words>2014</Words>
  <Application>Microsoft Office PowerPoint</Application>
  <PresentationFormat>Экран (4:3)</PresentationFormat>
  <Paragraphs>406</Paragraphs>
  <Slides>40</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2</vt:i4>
      </vt:variant>
      <vt:variant>
        <vt:lpstr>Заголовки слайдов</vt:lpstr>
      </vt:variant>
      <vt:variant>
        <vt:i4>40</vt:i4>
      </vt:variant>
    </vt:vector>
  </HeadingPairs>
  <TitlesOfParts>
    <vt:vector size="46" baseType="lpstr">
      <vt:lpstr>Arial</vt:lpstr>
      <vt:lpstr>Calibri</vt:lpstr>
      <vt:lpstr>Linux Libertine</vt:lpstr>
      <vt:lpstr>Times New Roman</vt:lpstr>
      <vt:lpstr>Тема Office</vt:lpstr>
      <vt:lpstr>2_Тема Office</vt:lpstr>
      <vt:lpstr>Презентация PowerPoint</vt:lpstr>
      <vt:lpstr>Classification</vt:lpstr>
      <vt:lpstr>Conditional Classification</vt:lpstr>
      <vt:lpstr>Modeling Basis</vt:lpstr>
      <vt:lpstr>Similarity theory - example</vt:lpstr>
      <vt:lpstr>Classification of a System Simulation Types</vt:lpstr>
      <vt:lpstr>Deterministic Simulation</vt:lpstr>
      <vt:lpstr>Stochastic  Simulation</vt:lpstr>
      <vt:lpstr>Static &amp; Dynamic  Simulation</vt:lpstr>
      <vt:lpstr>Discrete &amp; Continuous Simulation</vt:lpstr>
      <vt:lpstr>Discrete &amp; Continuous Simulation</vt:lpstr>
      <vt:lpstr>Mental Model</vt:lpstr>
      <vt:lpstr>Visual Mental Model</vt:lpstr>
      <vt:lpstr>Hypothetical Modeling</vt:lpstr>
      <vt:lpstr>What are 0 and 1?</vt:lpstr>
      <vt:lpstr>What are 0 and 1?</vt:lpstr>
      <vt:lpstr>Analog Modeling</vt:lpstr>
      <vt:lpstr>Mental Scale Model (Prototyping)</vt:lpstr>
      <vt:lpstr>Symbolic Models</vt:lpstr>
      <vt:lpstr>Thesaurus</vt:lpstr>
      <vt:lpstr>Language</vt:lpstr>
      <vt:lpstr>Analytical modeling</vt:lpstr>
      <vt:lpstr>Analytical modeling</vt:lpstr>
      <vt:lpstr>Analytical modeling</vt:lpstr>
      <vt:lpstr>Analytical modeling</vt:lpstr>
      <vt:lpstr>Analytical modeling</vt:lpstr>
      <vt:lpstr>Analytical modeling</vt:lpstr>
      <vt:lpstr>Simulation</vt:lpstr>
      <vt:lpstr>Types of Modeling in Various Research Subjects</vt:lpstr>
      <vt:lpstr>Real Simulation</vt:lpstr>
      <vt:lpstr>Features of Real Simulation</vt:lpstr>
      <vt:lpstr>Full-scale modeling</vt:lpstr>
      <vt:lpstr>Full-scale modeling - Scientific experiment </vt:lpstr>
      <vt:lpstr>Full-scale modeling - Scientific experiment </vt:lpstr>
      <vt:lpstr>Full-scale modeling - Complex testing </vt:lpstr>
      <vt:lpstr>Full-scale modeling - Production experiment  </vt:lpstr>
      <vt:lpstr>Physical</vt:lpstr>
      <vt:lpstr>Physical</vt:lpstr>
      <vt:lpstr>Physical</vt:lpstr>
      <vt:lpstr>Physical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admin</dc:creator>
  <cp:lastModifiedBy>user</cp:lastModifiedBy>
  <cp:revision>572</cp:revision>
  <dcterms:created xsi:type="dcterms:W3CDTF">2016-10-31T19:06:08Z</dcterms:created>
  <dcterms:modified xsi:type="dcterms:W3CDTF">2023-10-17T00:59:17Z</dcterms:modified>
</cp:coreProperties>
</file>